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29"/>
  </p:notesMasterIdLst>
  <p:sldIdLst>
    <p:sldId id="256" r:id="rId3"/>
    <p:sldId id="264" r:id="rId4"/>
    <p:sldId id="282" r:id="rId5"/>
    <p:sldId id="297" r:id="rId6"/>
    <p:sldId id="284" r:id="rId7"/>
    <p:sldId id="266" r:id="rId8"/>
    <p:sldId id="298" r:id="rId9"/>
    <p:sldId id="286" r:id="rId10"/>
    <p:sldId id="262" r:id="rId11"/>
    <p:sldId id="295" r:id="rId12"/>
    <p:sldId id="289" r:id="rId13"/>
    <p:sldId id="290" r:id="rId14"/>
    <p:sldId id="291" r:id="rId15"/>
    <p:sldId id="273" r:id="rId16"/>
    <p:sldId id="274" r:id="rId17"/>
    <p:sldId id="302" r:id="rId18"/>
    <p:sldId id="301" r:id="rId19"/>
    <p:sldId id="303" r:id="rId20"/>
    <p:sldId id="307" r:id="rId21"/>
    <p:sldId id="308" r:id="rId22"/>
    <p:sldId id="306" r:id="rId23"/>
    <p:sldId id="304" r:id="rId24"/>
    <p:sldId id="293" r:id="rId25"/>
    <p:sldId id="296" r:id="rId26"/>
    <p:sldId id="294" r:id="rId27"/>
    <p:sldId id="281"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6600"/>
    <a:srgbClr val="FFFF00"/>
    <a:srgbClr val="FF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napToObjects="1">
      <p:cViewPr varScale="1">
        <p:scale>
          <a:sx n="117" d="100"/>
          <a:sy n="117" d="100"/>
        </p:scale>
        <p:origin x="1480"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1ED880-0B46-417A-890B-96B81C10FFA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C9F42C7-657B-4F95-A1BD-F7CF8D352283}">
      <dgm:prSet custT="1"/>
      <dgm:spPr/>
      <dgm:t>
        <a:bodyPr/>
        <a:lstStyle/>
        <a:p>
          <a:r>
            <a:rPr lang="en-US" sz="2800" b="0" dirty="0"/>
            <a:t>Do you browse online reviews when you buy specific products or to consume specific services??</a:t>
          </a:r>
        </a:p>
      </dgm:t>
    </dgm:pt>
    <dgm:pt modelId="{AB19A687-3DFC-4837-8FBB-69DA384355F6}" type="parTrans" cxnId="{076F66A9-585E-45D6-9156-D42EDAA919F7}">
      <dgm:prSet/>
      <dgm:spPr/>
      <dgm:t>
        <a:bodyPr/>
        <a:lstStyle/>
        <a:p>
          <a:endParaRPr lang="en-US"/>
        </a:p>
      </dgm:t>
    </dgm:pt>
    <dgm:pt modelId="{E708B811-277A-4146-A932-E3D69DD57809}" type="sibTrans" cxnId="{076F66A9-585E-45D6-9156-D42EDAA919F7}">
      <dgm:prSet/>
      <dgm:spPr/>
      <dgm:t>
        <a:bodyPr/>
        <a:lstStyle/>
        <a:p>
          <a:endParaRPr lang="en-US"/>
        </a:p>
      </dgm:t>
    </dgm:pt>
    <dgm:pt modelId="{7E4EA6B0-C457-4C33-9FED-60F24381E66A}">
      <dgm:prSet/>
      <dgm:spPr/>
      <dgm:t>
        <a:bodyPr/>
        <a:lstStyle/>
        <a:p>
          <a:r>
            <a:rPr lang="en-US" dirty="0"/>
            <a:t>Does your business or website depend on reviews to acquire new and to retain existing customers??</a:t>
          </a:r>
        </a:p>
      </dgm:t>
    </dgm:pt>
    <dgm:pt modelId="{E66E4E83-728C-4239-834A-37C9921B56D3}" type="parTrans" cxnId="{5BC6E142-F213-4B1A-A5AF-C6CA3AD9EE10}">
      <dgm:prSet/>
      <dgm:spPr/>
      <dgm:t>
        <a:bodyPr/>
        <a:lstStyle/>
        <a:p>
          <a:endParaRPr lang="en-US"/>
        </a:p>
      </dgm:t>
    </dgm:pt>
    <dgm:pt modelId="{B0685A1C-7126-4675-89CE-46C45DEBE62E}" type="sibTrans" cxnId="{5BC6E142-F213-4B1A-A5AF-C6CA3AD9EE10}">
      <dgm:prSet/>
      <dgm:spPr/>
      <dgm:t>
        <a:bodyPr/>
        <a:lstStyle/>
        <a:p>
          <a:endParaRPr lang="en-US"/>
        </a:p>
      </dgm:t>
    </dgm:pt>
    <dgm:pt modelId="{FAFFCB38-A086-4A7E-8EBD-DDC5524BF329}" type="pres">
      <dgm:prSet presAssocID="{131ED880-0B46-417A-890B-96B81C10FFAB}" presName="root" presStyleCnt="0">
        <dgm:presLayoutVars>
          <dgm:dir/>
          <dgm:resizeHandles val="exact"/>
        </dgm:presLayoutVars>
      </dgm:prSet>
      <dgm:spPr/>
    </dgm:pt>
    <dgm:pt modelId="{8D52DFD0-D690-41B3-A83E-1718AC2E8803}" type="pres">
      <dgm:prSet presAssocID="{BC9F42C7-657B-4F95-A1BD-F7CF8D352283}" presName="compNode" presStyleCnt="0"/>
      <dgm:spPr/>
    </dgm:pt>
    <dgm:pt modelId="{E35360B3-CDBD-4C29-8103-B4E3B13309CC}" type="pres">
      <dgm:prSet presAssocID="{BC9F42C7-657B-4F95-A1BD-F7CF8D352283}" presName="bgRect" presStyleLbl="bgShp" presStyleIdx="0" presStyleCnt="2"/>
      <dgm:spPr/>
    </dgm:pt>
    <dgm:pt modelId="{BB00B8A0-F937-44B0-9829-27F68BAEA1DD}" type="pres">
      <dgm:prSet presAssocID="{BC9F42C7-657B-4F95-A1BD-F7CF8D35228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2F6686CD-9E1B-430C-97AA-7407B90DE66B}" type="pres">
      <dgm:prSet presAssocID="{BC9F42C7-657B-4F95-A1BD-F7CF8D352283}" presName="spaceRect" presStyleCnt="0"/>
      <dgm:spPr/>
    </dgm:pt>
    <dgm:pt modelId="{0C956D42-BEB1-4048-A0A6-C6BBBA30054A}" type="pres">
      <dgm:prSet presAssocID="{BC9F42C7-657B-4F95-A1BD-F7CF8D352283}" presName="parTx" presStyleLbl="revTx" presStyleIdx="0" presStyleCnt="2">
        <dgm:presLayoutVars>
          <dgm:chMax val="0"/>
          <dgm:chPref val="0"/>
        </dgm:presLayoutVars>
      </dgm:prSet>
      <dgm:spPr/>
    </dgm:pt>
    <dgm:pt modelId="{9481A343-A34F-4354-8F11-66E1E1C75E39}" type="pres">
      <dgm:prSet presAssocID="{E708B811-277A-4146-A932-E3D69DD57809}" presName="sibTrans" presStyleCnt="0"/>
      <dgm:spPr/>
    </dgm:pt>
    <dgm:pt modelId="{94A546FA-32EE-4E5D-92C3-7572442B9CD1}" type="pres">
      <dgm:prSet presAssocID="{7E4EA6B0-C457-4C33-9FED-60F24381E66A}" presName="compNode" presStyleCnt="0"/>
      <dgm:spPr/>
    </dgm:pt>
    <dgm:pt modelId="{84AFDE5E-E133-47B3-97CF-258FD89915FA}" type="pres">
      <dgm:prSet presAssocID="{7E4EA6B0-C457-4C33-9FED-60F24381E66A}" presName="bgRect" presStyleLbl="bgShp" presStyleIdx="1" presStyleCnt="2"/>
      <dgm:spPr/>
    </dgm:pt>
    <dgm:pt modelId="{A3F31149-B513-4A99-9ECD-68D2F72BA31D}" type="pres">
      <dgm:prSet presAssocID="{7E4EA6B0-C457-4C33-9FED-60F24381E6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94F9B19-EA6E-49D0-99DB-6A4780AEC232}" type="pres">
      <dgm:prSet presAssocID="{7E4EA6B0-C457-4C33-9FED-60F24381E66A}" presName="spaceRect" presStyleCnt="0"/>
      <dgm:spPr/>
    </dgm:pt>
    <dgm:pt modelId="{F8C3A7A0-819E-4B2E-AD76-27BE98F413DE}" type="pres">
      <dgm:prSet presAssocID="{7E4EA6B0-C457-4C33-9FED-60F24381E66A}" presName="parTx" presStyleLbl="revTx" presStyleIdx="1" presStyleCnt="2">
        <dgm:presLayoutVars>
          <dgm:chMax val="0"/>
          <dgm:chPref val="0"/>
        </dgm:presLayoutVars>
      </dgm:prSet>
      <dgm:spPr/>
    </dgm:pt>
  </dgm:ptLst>
  <dgm:cxnLst>
    <dgm:cxn modelId="{5BC6E142-F213-4B1A-A5AF-C6CA3AD9EE10}" srcId="{131ED880-0B46-417A-890B-96B81C10FFAB}" destId="{7E4EA6B0-C457-4C33-9FED-60F24381E66A}" srcOrd="1" destOrd="0" parTransId="{E66E4E83-728C-4239-834A-37C9921B56D3}" sibTransId="{B0685A1C-7126-4675-89CE-46C45DEBE62E}"/>
    <dgm:cxn modelId="{FCC69377-D388-4F91-9626-32808658A4C0}" type="presOf" srcId="{BC9F42C7-657B-4F95-A1BD-F7CF8D352283}" destId="{0C956D42-BEB1-4048-A0A6-C6BBBA30054A}" srcOrd="0" destOrd="0" presId="urn:microsoft.com/office/officeart/2018/2/layout/IconVerticalSolidList"/>
    <dgm:cxn modelId="{CB77608C-DCED-4621-BF27-06F47C233346}" type="presOf" srcId="{131ED880-0B46-417A-890B-96B81C10FFAB}" destId="{FAFFCB38-A086-4A7E-8EBD-DDC5524BF329}" srcOrd="0" destOrd="0" presId="urn:microsoft.com/office/officeart/2018/2/layout/IconVerticalSolidList"/>
    <dgm:cxn modelId="{4AC37099-9746-4363-8503-3E42FDD17B07}" type="presOf" srcId="{7E4EA6B0-C457-4C33-9FED-60F24381E66A}" destId="{F8C3A7A0-819E-4B2E-AD76-27BE98F413DE}" srcOrd="0" destOrd="0" presId="urn:microsoft.com/office/officeart/2018/2/layout/IconVerticalSolidList"/>
    <dgm:cxn modelId="{076F66A9-585E-45D6-9156-D42EDAA919F7}" srcId="{131ED880-0B46-417A-890B-96B81C10FFAB}" destId="{BC9F42C7-657B-4F95-A1BD-F7CF8D352283}" srcOrd="0" destOrd="0" parTransId="{AB19A687-3DFC-4837-8FBB-69DA384355F6}" sibTransId="{E708B811-277A-4146-A932-E3D69DD57809}"/>
    <dgm:cxn modelId="{CBEF0CDB-12EC-4089-ADAA-0E1FDB3971F5}" type="presParOf" srcId="{FAFFCB38-A086-4A7E-8EBD-DDC5524BF329}" destId="{8D52DFD0-D690-41B3-A83E-1718AC2E8803}" srcOrd="0" destOrd="0" presId="urn:microsoft.com/office/officeart/2018/2/layout/IconVerticalSolidList"/>
    <dgm:cxn modelId="{6B4A31C9-C811-412F-8E00-6E2080E9A3D3}" type="presParOf" srcId="{8D52DFD0-D690-41B3-A83E-1718AC2E8803}" destId="{E35360B3-CDBD-4C29-8103-B4E3B13309CC}" srcOrd="0" destOrd="0" presId="urn:microsoft.com/office/officeart/2018/2/layout/IconVerticalSolidList"/>
    <dgm:cxn modelId="{0BE46C2C-0C90-4DCE-82D6-3BD3FB745C5F}" type="presParOf" srcId="{8D52DFD0-D690-41B3-A83E-1718AC2E8803}" destId="{BB00B8A0-F937-44B0-9829-27F68BAEA1DD}" srcOrd="1" destOrd="0" presId="urn:microsoft.com/office/officeart/2018/2/layout/IconVerticalSolidList"/>
    <dgm:cxn modelId="{94B7902B-D635-403D-AE86-E7EFC09003A0}" type="presParOf" srcId="{8D52DFD0-D690-41B3-A83E-1718AC2E8803}" destId="{2F6686CD-9E1B-430C-97AA-7407B90DE66B}" srcOrd="2" destOrd="0" presId="urn:microsoft.com/office/officeart/2018/2/layout/IconVerticalSolidList"/>
    <dgm:cxn modelId="{86D5E690-E9E7-4BB2-A590-B4EAA8C1800C}" type="presParOf" srcId="{8D52DFD0-D690-41B3-A83E-1718AC2E8803}" destId="{0C956D42-BEB1-4048-A0A6-C6BBBA30054A}" srcOrd="3" destOrd="0" presId="urn:microsoft.com/office/officeart/2018/2/layout/IconVerticalSolidList"/>
    <dgm:cxn modelId="{79AB1BE7-5716-45CD-B6BE-B6C8897C1858}" type="presParOf" srcId="{FAFFCB38-A086-4A7E-8EBD-DDC5524BF329}" destId="{9481A343-A34F-4354-8F11-66E1E1C75E39}" srcOrd="1" destOrd="0" presId="urn:microsoft.com/office/officeart/2018/2/layout/IconVerticalSolidList"/>
    <dgm:cxn modelId="{85EDF281-1B1A-4F40-8FEB-F4738079C9E7}" type="presParOf" srcId="{FAFFCB38-A086-4A7E-8EBD-DDC5524BF329}" destId="{94A546FA-32EE-4E5D-92C3-7572442B9CD1}" srcOrd="2" destOrd="0" presId="urn:microsoft.com/office/officeart/2018/2/layout/IconVerticalSolidList"/>
    <dgm:cxn modelId="{5FA61A82-1174-491F-BB4D-0B61A4A79CB6}" type="presParOf" srcId="{94A546FA-32EE-4E5D-92C3-7572442B9CD1}" destId="{84AFDE5E-E133-47B3-97CF-258FD89915FA}" srcOrd="0" destOrd="0" presId="urn:microsoft.com/office/officeart/2018/2/layout/IconVerticalSolidList"/>
    <dgm:cxn modelId="{34FABA5D-64F5-43B2-A8EB-DD4B7AFA74D8}" type="presParOf" srcId="{94A546FA-32EE-4E5D-92C3-7572442B9CD1}" destId="{A3F31149-B513-4A99-9ECD-68D2F72BA31D}" srcOrd="1" destOrd="0" presId="urn:microsoft.com/office/officeart/2018/2/layout/IconVerticalSolidList"/>
    <dgm:cxn modelId="{08F6783D-AAC2-4D80-9219-5160E1D7F096}" type="presParOf" srcId="{94A546FA-32EE-4E5D-92C3-7572442B9CD1}" destId="{794F9B19-EA6E-49D0-99DB-6A4780AEC232}" srcOrd="2" destOrd="0" presId="urn:microsoft.com/office/officeart/2018/2/layout/IconVerticalSolidList"/>
    <dgm:cxn modelId="{FF7789BE-75F0-4A1B-8D92-39F0693C1765}" type="presParOf" srcId="{94A546FA-32EE-4E5D-92C3-7572442B9CD1}" destId="{F8C3A7A0-819E-4B2E-AD76-27BE98F413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87B113-3394-4358-832D-2D458054DCB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E0D4524-D3AB-41E9-ABB8-B8D6459BB31F}">
      <dgm:prSet/>
      <dgm:spPr/>
      <dgm:t>
        <a:bodyPr/>
        <a:lstStyle/>
        <a:p>
          <a:r>
            <a:rPr lang="en-US" dirty="0"/>
            <a:t>Performed by governmental health departments to ensure compliance of restaurants with food safety regulations.</a:t>
          </a:r>
        </a:p>
      </dgm:t>
    </dgm:pt>
    <dgm:pt modelId="{DD034BCF-BED7-46B9-9619-F66B0BA1B5B1}" type="parTrans" cxnId="{556C72C5-D134-4D48-B339-C75ABCCB63E6}">
      <dgm:prSet/>
      <dgm:spPr/>
      <dgm:t>
        <a:bodyPr/>
        <a:lstStyle/>
        <a:p>
          <a:endParaRPr lang="en-US"/>
        </a:p>
      </dgm:t>
    </dgm:pt>
    <dgm:pt modelId="{BF9486BF-D81C-4D4C-8F5D-223B8BC4E957}" type="sibTrans" cxnId="{556C72C5-D134-4D48-B339-C75ABCCB63E6}">
      <dgm:prSet/>
      <dgm:spPr/>
      <dgm:t>
        <a:bodyPr/>
        <a:lstStyle/>
        <a:p>
          <a:endParaRPr lang="en-US"/>
        </a:p>
      </dgm:t>
    </dgm:pt>
    <dgm:pt modelId="{DFD4354C-F522-43FD-B423-F572917C005F}">
      <dgm:prSet custT="1"/>
      <dgm:spPr/>
      <dgm:t>
        <a:bodyPr/>
        <a:lstStyle/>
        <a:p>
          <a:r>
            <a:rPr lang="en-US" sz="1800" dirty="0"/>
            <a:t>Different aspects related to food handling, food temperature, personal hygiene, facility, etc. are investigated, and, in the case of violations, penalized by means of a bad restaurant </a:t>
          </a:r>
          <a:r>
            <a:rPr lang="en-US" sz="2000" dirty="0">
              <a:solidFill>
                <a:schemeClr val="tx1"/>
              </a:solidFill>
            </a:rPr>
            <a:t>health rating</a:t>
          </a:r>
          <a:r>
            <a:rPr lang="en-US" sz="1800" dirty="0"/>
            <a:t>.</a:t>
          </a:r>
        </a:p>
      </dgm:t>
    </dgm:pt>
    <dgm:pt modelId="{A5985677-055F-44EF-B423-FDF7E732AD85}" type="parTrans" cxnId="{40B6A721-3137-4664-87DB-97B517A4879B}">
      <dgm:prSet/>
      <dgm:spPr/>
      <dgm:t>
        <a:bodyPr/>
        <a:lstStyle/>
        <a:p>
          <a:endParaRPr lang="en-US"/>
        </a:p>
      </dgm:t>
    </dgm:pt>
    <dgm:pt modelId="{C1CA1A97-E6A5-49E9-9534-051A8D9B5742}" type="sibTrans" cxnId="{40B6A721-3137-4664-87DB-97B517A4879B}">
      <dgm:prSet/>
      <dgm:spPr/>
      <dgm:t>
        <a:bodyPr/>
        <a:lstStyle/>
        <a:p>
          <a:endParaRPr lang="en-US"/>
        </a:p>
      </dgm:t>
    </dgm:pt>
    <dgm:pt modelId="{5DF2F73E-AC0D-482E-A99E-5DAD5CF997E0}">
      <dgm:prSet custT="1"/>
      <dgm:spPr/>
      <dgm:t>
        <a:bodyPr/>
        <a:lstStyle/>
        <a:p>
          <a:r>
            <a:rPr lang="en-US" sz="1800" dirty="0"/>
            <a:t>Restaurant owners are obliged to </a:t>
          </a:r>
          <a:r>
            <a:rPr lang="en-US" sz="2000" dirty="0">
              <a:solidFill>
                <a:schemeClr val="tx1"/>
              </a:solidFill>
            </a:rPr>
            <a:t>publicly disclose </a:t>
          </a:r>
          <a:r>
            <a:rPr lang="en-US" sz="1800" dirty="0"/>
            <a:t>their health inspection grades prominently in their restaurant windows.</a:t>
          </a:r>
        </a:p>
      </dgm:t>
    </dgm:pt>
    <dgm:pt modelId="{9243FD11-BDC3-428E-B97D-3E9EEA3CC147}" type="parTrans" cxnId="{0EB2E23A-4F3B-4AFA-964E-12E29F72C237}">
      <dgm:prSet/>
      <dgm:spPr/>
      <dgm:t>
        <a:bodyPr/>
        <a:lstStyle/>
        <a:p>
          <a:endParaRPr lang="en-US"/>
        </a:p>
      </dgm:t>
    </dgm:pt>
    <dgm:pt modelId="{FCB6F050-8096-45B1-87FB-8EED81B66C08}" type="sibTrans" cxnId="{0EB2E23A-4F3B-4AFA-964E-12E29F72C237}">
      <dgm:prSet/>
      <dgm:spPr/>
      <dgm:t>
        <a:bodyPr/>
        <a:lstStyle/>
        <a:p>
          <a:endParaRPr lang="en-US"/>
        </a:p>
      </dgm:t>
    </dgm:pt>
    <dgm:pt modelId="{CC44E414-357F-4961-9509-F5156DD7D06E}" type="pres">
      <dgm:prSet presAssocID="{1787B113-3394-4358-832D-2D458054DCBD}" presName="linear" presStyleCnt="0">
        <dgm:presLayoutVars>
          <dgm:animLvl val="lvl"/>
          <dgm:resizeHandles val="exact"/>
        </dgm:presLayoutVars>
      </dgm:prSet>
      <dgm:spPr/>
    </dgm:pt>
    <dgm:pt modelId="{908B3F85-6E74-408A-B6AC-2FF19DF291F9}" type="pres">
      <dgm:prSet presAssocID="{4E0D4524-D3AB-41E9-ABB8-B8D6459BB31F}" presName="parentText" presStyleLbl="node1" presStyleIdx="0" presStyleCnt="3">
        <dgm:presLayoutVars>
          <dgm:chMax val="0"/>
          <dgm:bulletEnabled val="1"/>
        </dgm:presLayoutVars>
      </dgm:prSet>
      <dgm:spPr/>
    </dgm:pt>
    <dgm:pt modelId="{E3B48675-96C2-4046-BFB4-3DA24BEBB27E}" type="pres">
      <dgm:prSet presAssocID="{BF9486BF-D81C-4D4C-8F5D-223B8BC4E957}" presName="spacer" presStyleCnt="0"/>
      <dgm:spPr/>
    </dgm:pt>
    <dgm:pt modelId="{272CB30C-AC1D-414E-A094-A8E1A1EC7B71}" type="pres">
      <dgm:prSet presAssocID="{DFD4354C-F522-43FD-B423-F572917C005F}" presName="parentText" presStyleLbl="node1" presStyleIdx="1" presStyleCnt="3">
        <dgm:presLayoutVars>
          <dgm:chMax val="0"/>
          <dgm:bulletEnabled val="1"/>
        </dgm:presLayoutVars>
      </dgm:prSet>
      <dgm:spPr/>
    </dgm:pt>
    <dgm:pt modelId="{E52E610D-473A-48A3-B462-416924655311}" type="pres">
      <dgm:prSet presAssocID="{C1CA1A97-E6A5-49E9-9534-051A8D9B5742}" presName="spacer" presStyleCnt="0"/>
      <dgm:spPr/>
    </dgm:pt>
    <dgm:pt modelId="{6C26F9FE-3DE7-4E2B-9642-198AE15B8F94}" type="pres">
      <dgm:prSet presAssocID="{5DF2F73E-AC0D-482E-A99E-5DAD5CF997E0}" presName="parentText" presStyleLbl="node1" presStyleIdx="2" presStyleCnt="3">
        <dgm:presLayoutVars>
          <dgm:chMax val="0"/>
          <dgm:bulletEnabled val="1"/>
        </dgm:presLayoutVars>
      </dgm:prSet>
      <dgm:spPr/>
    </dgm:pt>
  </dgm:ptLst>
  <dgm:cxnLst>
    <dgm:cxn modelId="{40B6A721-3137-4664-87DB-97B517A4879B}" srcId="{1787B113-3394-4358-832D-2D458054DCBD}" destId="{DFD4354C-F522-43FD-B423-F572917C005F}" srcOrd="1" destOrd="0" parTransId="{A5985677-055F-44EF-B423-FDF7E732AD85}" sibTransId="{C1CA1A97-E6A5-49E9-9534-051A8D9B5742}"/>
    <dgm:cxn modelId="{0EB2E23A-4F3B-4AFA-964E-12E29F72C237}" srcId="{1787B113-3394-4358-832D-2D458054DCBD}" destId="{5DF2F73E-AC0D-482E-A99E-5DAD5CF997E0}" srcOrd="2" destOrd="0" parTransId="{9243FD11-BDC3-428E-B97D-3E9EEA3CC147}" sibTransId="{FCB6F050-8096-45B1-87FB-8EED81B66C08}"/>
    <dgm:cxn modelId="{BB5C0470-978A-40AD-B58C-DA1A0BE44068}" type="presOf" srcId="{1787B113-3394-4358-832D-2D458054DCBD}" destId="{CC44E414-357F-4961-9509-F5156DD7D06E}" srcOrd="0" destOrd="0" presId="urn:microsoft.com/office/officeart/2005/8/layout/vList2"/>
    <dgm:cxn modelId="{51B99470-B96A-4AD5-8CED-2F1F71A5EA20}" type="presOf" srcId="{4E0D4524-D3AB-41E9-ABB8-B8D6459BB31F}" destId="{908B3F85-6E74-408A-B6AC-2FF19DF291F9}" srcOrd="0" destOrd="0" presId="urn:microsoft.com/office/officeart/2005/8/layout/vList2"/>
    <dgm:cxn modelId="{9416A08D-3590-4114-BB1E-C1635CE05450}" type="presOf" srcId="{5DF2F73E-AC0D-482E-A99E-5DAD5CF997E0}" destId="{6C26F9FE-3DE7-4E2B-9642-198AE15B8F94}" srcOrd="0" destOrd="0" presId="urn:microsoft.com/office/officeart/2005/8/layout/vList2"/>
    <dgm:cxn modelId="{556C72C5-D134-4D48-B339-C75ABCCB63E6}" srcId="{1787B113-3394-4358-832D-2D458054DCBD}" destId="{4E0D4524-D3AB-41E9-ABB8-B8D6459BB31F}" srcOrd="0" destOrd="0" parTransId="{DD034BCF-BED7-46B9-9619-F66B0BA1B5B1}" sibTransId="{BF9486BF-D81C-4D4C-8F5D-223B8BC4E957}"/>
    <dgm:cxn modelId="{23189EDD-9CF9-422B-BCD6-E370CEA01187}" type="presOf" srcId="{DFD4354C-F522-43FD-B423-F572917C005F}" destId="{272CB30C-AC1D-414E-A094-A8E1A1EC7B71}" srcOrd="0" destOrd="0" presId="urn:microsoft.com/office/officeart/2005/8/layout/vList2"/>
    <dgm:cxn modelId="{2E7D7863-2522-4DD9-9756-43FB240C9093}" type="presParOf" srcId="{CC44E414-357F-4961-9509-F5156DD7D06E}" destId="{908B3F85-6E74-408A-B6AC-2FF19DF291F9}" srcOrd="0" destOrd="0" presId="urn:microsoft.com/office/officeart/2005/8/layout/vList2"/>
    <dgm:cxn modelId="{241D0CAE-A854-4DD5-9595-3B32B00C3C90}" type="presParOf" srcId="{CC44E414-357F-4961-9509-F5156DD7D06E}" destId="{E3B48675-96C2-4046-BFB4-3DA24BEBB27E}" srcOrd="1" destOrd="0" presId="urn:microsoft.com/office/officeart/2005/8/layout/vList2"/>
    <dgm:cxn modelId="{E7CA40ED-FCB5-4BBB-BDD0-DD351E98E6CC}" type="presParOf" srcId="{CC44E414-357F-4961-9509-F5156DD7D06E}" destId="{272CB30C-AC1D-414E-A094-A8E1A1EC7B71}" srcOrd="2" destOrd="0" presId="urn:microsoft.com/office/officeart/2005/8/layout/vList2"/>
    <dgm:cxn modelId="{BC1A79DE-BA43-40A7-A14E-F3551CCC6994}" type="presParOf" srcId="{CC44E414-357F-4961-9509-F5156DD7D06E}" destId="{E52E610D-473A-48A3-B462-416924655311}" srcOrd="3" destOrd="0" presId="urn:microsoft.com/office/officeart/2005/8/layout/vList2"/>
    <dgm:cxn modelId="{AA789714-1177-4C0D-BAC4-46F54CD42C9B}" type="presParOf" srcId="{CC44E414-357F-4961-9509-F5156DD7D06E}" destId="{6C26F9FE-3DE7-4E2B-9642-198AE15B8F9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360B3-CDBD-4C29-8103-B4E3B13309CC}">
      <dsp:nvSpPr>
        <dsp:cNvPr id="0" name=""/>
        <dsp:cNvSpPr/>
      </dsp:nvSpPr>
      <dsp:spPr>
        <a:xfrm>
          <a:off x="0" y="565745"/>
          <a:ext cx="8229600" cy="1527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00B8A0-F937-44B0-9829-27F68BAEA1DD}">
      <dsp:nvSpPr>
        <dsp:cNvPr id="0" name=""/>
        <dsp:cNvSpPr/>
      </dsp:nvSpPr>
      <dsp:spPr>
        <a:xfrm>
          <a:off x="462072" y="909435"/>
          <a:ext cx="840131" cy="8401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956D42-BEB1-4048-A0A6-C6BBBA30054A}">
      <dsp:nvSpPr>
        <dsp:cNvPr id="0" name=""/>
        <dsp:cNvSpPr/>
      </dsp:nvSpPr>
      <dsp:spPr>
        <a:xfrm>
          <a:off x="1764276" y="565745"/>
          <a:ext cx="6465323" cy="1527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662" tIns="161662" rIns="161662" bIns="161662" numCol="1" spcCol="1270" anchor="ctr" anchorCtr="0">
          <a:noAutofit/>
        </a:bodyPr>
        <a:lstStyle/>
        <a:p>
          <a:pPr marL="0" lvl="0" indent="0" algn="l" defTabSz="1244600">
            <a:lnSpc>
              <a:spcPct val="90000"/>
            </a:lnSpc>
            <a:spcBef>
              <a:spcPct val="0"/>
            </a:spcBef>
            <a:spcAft>
              <a:spcPct val="35000"/>
            </a:spcAft>
            <a:buNone/>
          </a:pPr>
          <a:r>
            <a:rPr lang="en-US" sz="2800" b="0" kern="1200" dirty="0"/>
            <a:t>Do you browse online reviews when you buy specific products or to consume specific services??</a:t>
          </a:r>
        </a:p>
      </dsp:txBody>
      <dsp:txXfrm>
        <a:off x="1764276" y="565745"/>
        <a:ext cx="6465323" cy="1527512"/>
      </dsp:txXfrm>
    </dsp:sp>
    <dsp:sp modelId="{84AFDE5E-E133-47B3-97CF-258FD89915FA}">
      <dsp:nvSpPr>
        <dsp:cNvPr id="0" name=""/>
        <dsp:cNvSpPr/>
      </dsp:nvSpPr>
      <dsp:spPr>
        <a:xfrm>
          <a:off x="0" y="2432705"/>
          <a:ext cx="8229600" cy="1527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F31149-B513-4A99-9ECD-68D2F72BA31D}">
      <dsp:nvSpPr>
        <dsp:cNvPr id="0" name=""/>
        <dsp:cNvSpPr/>
      </dsp:nvSpPr>
      <dsp:spPr>
        <a:xfrm>
          <a:off x="462072" y="2776395"/>
          <a:ext cx="840131" cy="8401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C3A7A0-819E-4B2E-AD76-27BE98F413DE}">
      <dsp:nvSpPr>
        <dsp:cNvPr id="0" name=""/>
        <dsp:cNvSpPr/>
      </dsp:nvSpPr>
      <dsp:spPr>
        <a:xfrm>
          <a:off x="1764276" y="2432705"/>
          <a:ext cx="6465323" cy="1527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662" tIns="161662" rIns="161662" bIns="161662" numCol="1" spcCol="1270" anchor="ctr" anchorCtr="0">
          <a:noAutofit/>
        </a:bodyPr>
        <a:lstStyle/>
        <a:p>
          <a:pPr marL="0" lvl="0" indent="0" algn="l" defTabSz="1111250">
            <a:lnSpc>
              <a:spcPct val="90000"/>
            </a:lnSpc>
            <a:spcBef>
              <a:spcPct val="0"/>
            </a:spcBef>
            <a:spcAft>
              <a:spcPct val="35000"/>
            </a:spcAft>
            <a:buNone/>
          </a:pPr>
          <a:r>
            <a:rPr lang="en-US" sz="2500" kern="1200" dirty="0"/>
            <a:t>Does your business or website depend on reviews to acquire new and to retain existing customers??</a:t>
          </a:r>
        </a:p>
      </dsp:txBody>
      <dsp:txXfrm>
        <a:off x="1764276" y="2432705"/>
        <a:ext cx="6465323" cy="15275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B3F85-6E74-408A-B6AC-2FF19DF291F9}">
      <dsp:nvSpPr>
        <dsp:cNvPr id="0" name=""/>
        <dsp:cNvSpPr/>
      </dsp:nvSpPr>
      <dsp:spPr>
        <a:xfrm>
          <a:off x="0" y="84402"/>
          <a:ext cx="4885203" cy="18556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Performed by governmental health departments to ensure compliance of restaurants with food safety regulations.</a:t>
          </a:r>
        </a:p>
      </dsp:txBody>
      <dsp:txXfrm>
        <a:off x="90584" y="174986"/>
        <a:ext cx="4704035" cy="1674452"/>
      </dsp:txXfrm>
    </dsp:sp>
    <dsp:sp modelId="{272CB30C-AC1D-414E-A094-A8E1A1EC7B71}">
      <dsp:nvSpPr>
        <dsp:cNvPr id="0" name=""/>
        <dsp:cNvSpPr/>
      </dsp:nvSpPr>
      <dsp:spPr>
        <a:xfrm>
          <a:off x="0" y="2014902"/>
          <a:ext cx="4885203" cy="1855620"/>
        </a:xfrm>
        <a:prstGeom prst="roundRect">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Different aspects related to food handling, food temperature, personal hygiene, facility, etc. are investigated, and, in the case of violations, penalized by means of a bad restaurant </a:t>
          </a:r>
          <a:r>
            <a:rPr lang="en-US" sz="2000" kern="1200" dirty="0">
              <a:solidFill>
                <a:schemeClr val="tx1"/>
              </a:solidFill>
            </a:rPr>
            <a:t>health rating</a:t>
          </a:r>
          <a:r>
            <a:rPr lang="en-US" sz="1800" kern="1200" dirty="0"/>
            <a:t>.</a:t>
          </a:r>
        </a:p>
      </dsp:txBody>
      <dsp:txXfrm>
        <a:off x="90584" y="2105486"/>
        <a:ext cx="4704035" cy="1674452"/>
      </dsp:txXfrm>
    </dsp:sp>
    <dsp:sp modelId="{6C26F9FE-3DE7-4E2B-9642-198AE15B8F94}">
      <dsp:nvSpPr>
        <dsp:cNvPr id="0" name=""/>
        <dsp:cNvSpPr/>
      </dsp:nvSpPr>
      <dsp:spPr>
        <a:xfrm>
          <a:off x="0" y="3945403"/>
          <a:ext cx="4885203" cy="1855620"/>
        </a:xfrm>
        <a:prstGeom prst="round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Restaurant owners are obliged to </a:t>
          </a:r>
          <a:r>
            <a:rPr lang="en-US" sz="2000" kern="1200" dirty="0">
              <a:solidFill>
                <a:schemeClr val="tx1"/>
              </a:solidFill>
            </a:rPr>
            <a:t>publicly disclose </a:t>
          </a:r>
          <a:r>
            <a:rPr lang="en-US" sz="1800" kern="1200" dirty="0"/>
            <a:t>their health inspection grades prominently in their restaurant windows.</a:t>
          </a:r>
        </a:p>
      </dsp:txBody>
      <dsp:txXfrm>
        <a:off x="90584" y="4035987"/>
        <a:ext cx="4704035" cy="167445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381F4-0275-4A44-8FD8-B990FDC1343D}" type="datetimeFigureOut">
              <a:rPr lang="en-US" smtClean="0"/>
              <a:t>11/29/23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401B78-1361-4246-951E-7807191FB62D}" type="slidenum">
              <a:rPr lang="en-US" smtClean="0"/>
              <a:t>‹#›</a:t>
            </a:fld>
            <a:endParaRPr lang="en-US"/>
          </a:p>
        </p:txBody>
      </p:sp>
    </p:spTree>
    <p:extLst>
      <p:ext uri="{BB962C8B-B14F-4D97-AF65-F5344CB8AC3E}">
        <p14:creationId xmlns:p14="http://schemas.microsoft.com/office/powerpoint/2010/main" val="213168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F84852C-43DE-4A0B-B265-B560B25A28F0}" type="datetime1">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49A0FD-B478-D04A-A205-3413092C0345}" type="slidenum">
              <a:rPr lang="en-US" smtClean="0"/>
              <a:t>‹#›</a:t>
            </a:fld>
            <a:endParaRPr lang="en-US"/>
          </a:p>
        </p:txBody>
      </p:sp>
    </p:spTree>
    <p:extLst>
      <p:ext uri="{BB962C8B-B14F-4D97-AF65-F5344CB8AC3E}">
        <p14:creationId xmlns:p14="http://schemas.microsoft.com/office/powerpoint/2010/main" val="1434901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614315-A6C7-4721-90F5-3855AFCFAF23}" type="datetime1">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49A0FD-B478-D04A-A205-3413092C0345}" type="slidenum">
              <a:rPr lang="en-US" smtClean="0"/>
              <a:t>‹#›</a:t>
            </a:fld>
            <a:endParaRPr lang="en-US"/>
          </a:p>
        </p:txBody>
      </p:sp>
    </p:spTree>
    <p:extLst>
      <p:ext uri="{BB962C8B-B14F-4D97-AF65-F5344CB8AC3E}">
        <p14:creationId xmlns:p14="http://schemas.microsoft.com/office/powerpoint/2010/main" val="2112433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A0445F-F475-4431-943A-081554735340}" type="datetime1">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49A0FD-B478-D04A-A205-3413092C0345}" type="slidenum">
              <a:rPr lang="en-US" smtClean="0"/>
              <a:t>‹#›</a:t>
            </a:fld>
            <a:endParaRPr lang="en-US"/>
          </a:p>
        </p:txBody>
      </p:sp>
    </p:spTree>
    <p:extLst>
      <p:ext uri="{BB962C8B-B14F-4D97-AF65-F5344CB8AC3E}">
        <p14:creationId xmlns:p14="http://schemas.microsoft.com/office/powerpoint/2010/main" val="2201166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DFB7485-A0FB-47D1-92E2-FB962A735AFC}" type="datetime1">
              <a:rPr lang="en-US" smtClean="0">
                <a:solidFill>
                  <a:prstClr val="black">
                    <a:tint val="75000"/>
                  </a:prstClr>
                </a:solidFill>
                <a:latin typeface="Calibri"/>
              </a:rPr>
              <a:t>11/29/23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93454" y="5370912"/>
            <a:ext cx="5191769" cy="161062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7166173" y="385614"/>
            <a:ext cx="1524000" cy="56769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3636" y="385614"/>
            <a:ext cx="1524000" cy="5676900"/>
          </a:xfrm>
          <a:prstGeom prst="rect">
            <a:avLst/>
          </a:prstGeom>
        </p:spPr>
      </p:pic>
    </p:spTree>
    <p:extLst>
      <p:ext uri="{BB962C8B-B14F-4D97-AF65-F5344CB8AC3E}">
        <p14:creationId xmlns:p14="http://schemas.microsoft.com/office/powerpoint/2010/main" val="1137002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EF2302-A9C9-4EEF-ADAF-EA489B88B992}" type="datetime1">
              <a:rPr lang="en-US" smtClean="0">
                <a:solidFill>
                  <a:prstClr val="black">
                    <a:tint val="75000"/>
                  </a:prstClr>
                </a:solidFill>
                <a:latin typeface="Calibri"/>
              </a:rPr>
              <a:t>11/29/23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85453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914400"/>
            <a:fld id="{D5BFF6E6-666E-47C8-8EDC-805AB21786F2}" type="datetime1">
              <a:rPr lang="en-US" smtClean="0">
                <a:solidFill>
                  <a:prstClr val="black">
                    <a:tint val="75000"/>
                  </a:prstClr>
                </a:solidFill>
                <a:latin typeface="Verdana"/>
              </a:rPr>
              <a:t>11/29/23</a:t>
            </a:fld>
            <a:endParaRPr lang="en-CA" dirty="0">
              <a:solidFill>
                <a:prstClr val="black">
                  <a:tint val="75000"/>
                </a:prstClr>
              </a:solidFill>
              <a:latin typeface="Verdana"/>
            </a:endParaRPr>
          </a:p>
        </p:txBody>
      </p:sp>
      <p:sp>
        <p:nvSpPr>
          <p:cNvPr id="5" name="Footer Placeholder 4"/>
          <p:cNvSpPr>
            <a:spLocks noGrp="1"/>
          </p:cNvSpPr>
          <p:nvPr>
            <p:ph type="ftr" sz="quarter" idx="11"/>
          </p:nvPr>
        </p:nvSpPr>
        <p:spPr/>
        <p:txBody>
          <a:bodyPr/>
          <a:lstStyle/>
          <a:p>
            <a:pPr defTabSz="914400"/>
            <a:endParaRPr lang="en-CA" dirty="0">
              <a:solidFill>
                <a:prstClr val="black">
                  <a:tint val="75000"/>
                </a:prstClr>
              </a:solidFill>
              <a:latin typeface="Verdana"/>
            </a:endParaRPr>
          </a:p>
        </p:txBody>
      </p:sp>
      <p:sp>
        <p:nvSpPr>
          <p:cNvPr id="6" name="Slide Number Placeholder 5"/>
          <p:cNvSpPr>
            <a:spLocks noGrp="1"/>
          </p:cNvSpPr>
          <p:nvPr>
            <p:ph type="sldNum" sz="quarter" idx="12"/>
          </p:nvPr>
        </p:nvSpPr>
        <p:spPr/>
        <p:txBody>
          <a:body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88152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400"/>
            <a:fld id="{30E579A2-4DBE-40DA-9677-4AA1EB689220}" type="datetime1">
              <a:rPr lang="en-US" smtClean="0">
                <a:solidFill>
                  <a:prstClr val="black">
                    <a:tint val="75000"/>
                  </a:prstClr>
                </a:solidFill>
                <a:latin typeface="Verdana"/>
              </a:rPr>
              <a:t>11/29/23</a:t>
            </a:fld>
            <a:endParaRPr lang="en-CA" dirty="0">
              <a:solidFill>
                <a:prstClr val="black">
                  <a:tint val="75000"/>
                </a:prstClr>
              </a:solidFill>
              <a:latin typeface="Verdana"/>
            </a:endParaRPr>
          </a:p>
        </p:txBody>
      </p:sp>
      <p:sp>
        <p:nvSpPr>
          <p:cNvPr id="6" name="Footer Placeholder 5"/>
          <p:cNvSpPr>
            <a:spLocks noGrp="1"/>
          </p:cNvSpPr>
          <p:nvPr>
            <p:ph type="ftr" sz="quarter" idx="11"/>
          </p:nvPr>
        </p:nvSpPr>
        <p:spPr/>
        <p:txBody>
          <a:bodyPr/>
          <a:lstStyle/>
          <a:p>
            <a:pPr defTabSz="914400"/>
            <a:endParaRPr lang="en-CA" dirty="0">
              <a:solidFill>
                <a:prstClr val="black">
                  <a:tint val="75000"/>
                </a:prstClr>
              </a:solidFill>
              <a:latin typeface="Verdana"/>
            </a:endParaRPr>
          </a:p>
        </p:txBody>
      </p:sp>
      <p:sp>
        <p:nvSpPr>
          <p:cNvPr id="7" name="Slide Number Placeholder 6"/>
          <p:cNvSpPr>
            <a:spLocks noGrp="1"/>
          </p:cNvSpPr>
          <p:nvPr>
            <p:ph type="sldNum" sz="quarter" idx="12"/>
          </p:nvPr>
        </p:nvSpPr>
        <p:spPr/>
        <p:txBody>
          <a:body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33302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400"/>
            <a:fld id="{6DA4EDD9-B6D2-47A9-BB39-2A5EDEEE0BC6}" type="datetime1">
              <a:rPr lang="en-US" smtClean="0">
                <a:solidFill>
                  <a:prstClr val="black">
                    <a:tint val="75000"/>
                  </a:prstClr>
                </a:solidFill>
                <a:latin typeface="Verdana"/>
              </a:rPr>
              <a:t>11/29/23</a:t>
            </a:fld>
            <a:endParaRPr lang="en-CA" dirty="0">
              <a:solidFill>
                <a:prstClr val="black">
                  <a:tint val="75000"/>
                </a:prstClr>
              </a:solidFill>
              <a:latin typeface="Verdana"/>
            </a:endParaRPr>
          </a:p>
        </p:txBody>
      </p:sp>
      <p:sp>
        <p:nvSpPr>
          <p:cNvPr id="8" name="Footer Placeholder 7"/>
          <p:cNvSpPr>
            <a:spLocks noGrp="1"/>
          </p:cNvSpPr>
          <p:nvPr>
            <p:ph type="ftr" sz="quarter" idx="11"/>
          </p:nvPr>
        </p:nvSpPr>
        <p:spPr/>
        <p:txBody>
          <a:bodyPr/>
          <a:lstStyle/>
          <a:p>
            <a:pPr defTabSz="914400"/>
            <a:endParaRPr lang="en-CA" dirty="0">
              <a:solidFill>
                <a:prstClr val="black">
                  <a:tint val="75000"/>
                </a:prstClr>
              </a:solidFill>
              <a:latin typeface="Verdana"/>
            </a:endParaRPr>
          </a:p>
        </p:txBody>
      </p:sp>
      <p:sp>
        <p:nvSpPr>
          <p:cNvPr id="9" name="Slide Number Placeholder 8"/>
          <p:cNvSpPr>
            <a:spLocks noGrp="1"/>
          </p:cNvSpPr>
          <p:nvPr>
            <p:ph type="sldNum" sz="quarter" idx="12"/>
          </p:nvPr>
        </p:nvSpPr>
        <p:spPr/>
        <p:txBody>
          <a:body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39205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7F9B8D-D31E-4D56-A327-6BFF48BA5BA0}" type="datetime1">
              <a:rPr lang="en-US" smtClean="0">
                <a:solidFill>
                  <a:prstClr val="black">
                    <a:tint val="75000"/>
                  </a:prstClr>
                </a:solidFill>
                <a:latin typeface="Calibri"/>
              </a:rPr>
              <a:t>11/29/23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92310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17277-BFB7-4669-ACC8-AE98357E60F9}" type="datetime1">
              <a:rPr lang="en-US" smtClean="0">
                <a:solidFill>
                  <a:prstClr val="black">
                    <a:tint val="75000"/>
                  </a:prstClr>
                </a:solidFill>
                <a:latin typeface="Calibri"/>
              </a:rPr>
              <a:t>11/29/23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039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defTabSz="914400"/>
            <a:fld id="{B4759233-E96F-4B07-927B-5D2518ED33F0}" type="datetime1">
              <a:rPr lang="en-US" smtClean="0">
                <a:solidFill>
                  <a:prstClr val="black">
                    <a:tint val="75000"/>
                  </a:prstClr>
                </a:solidFill>
                <a:latin typeface="Verdana"/>
              </a:rPr>
              <a:t>11/29/23</a:t>
            </a:fld>
            <a:endParaRPr lang="en-CA" dirty="0">
              <a:solidFill>
                <a:prstClr val="black">
                  <a:tint val="75000"/>
                </a:prstClr>
              </a:solidFill>
              <a:latin typeface="Verdana"/>
            </a:endParaRPr>
          </a:p>
        </p:txBody>
      </p:sp>
      <p:sp>
        <p:nvSpPr>
          <p:cNvPr id="6" name="Footer Placeholder 5"/>
          <p:cNvSpPr>
            <a:spLocks noGrp="1"/>
          </p:cNvSpPr>
          <p:nvPr>
            <p:ph type="ftr" sz="quarter" idx="11"/>
          </p:nvPr>
        </p:nvSpPr>
        <p:spPr/>
        <p:txBody>
          <a:bodyPr/>
          <a:lstStyle/>
          <a:p>
            <a:pPr defTabSz="914400"/>
            <a:endParaRPr lang="en-CA" dirty="0">
              <a:solidFill>
                <a:prstClr val="black">
                  <a:tint val="75000"/>
                </a:prstClr>
              </a:solidFill>
              <a:latin typeface="Verdana"/>
            </a:endParaRPr>
          </a:p>
        </p:txBody>
      </p:sp>
      <p:sp>
        <p:nvSpPr>
          <p:cNvPr id="7" name="Slide Number Placeholder 6"/>
          <p:cNvSpPr>
            <a:spLocks noGrp="1"/>
          </p:cNvSpPr>
          <p:nvPr>
            <p:ph type="sldNum" sz="quarter" idx="12"/>
          </p:nvPr>
        </p:nvSpPr>
        <p:spPr/>
        <p:txBody>
          <a:body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1739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EE4EED-36D9-40EA-86C7-711CC75AA047}" type="datetime1">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49A0FD-B478-D04A-A205-3413092C0345}" type="slidenum">
              <a:rPr lang="en-US" smtClean="0"/>
              <a:t>‹#›</a:t>
            </a:fld>
            <a:endParaRPr lang="en-US"/>
          </a:p>
        </p:txBody>
      </p:sp>
    </p:spTree>
    <p:extLst>
      <p:ext uri="{BB962C8B-B14F-4D97-AF65-F5344CB8AC3E}">
        <p14:creationId xmlns:p14="http://schemas.microsoft.com/office/powerpoint/2010/main" val="3535362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defTabSz="914400"/>
            <a:fld id="{AE44945B-0B8E-4021-B1CB-A50ACA917931}" type="datetime1">
              <a:rPr lang="en-US" smtClean="0">
                <a:solidFill>
                  <a:prstClr val="black">
                    <a:tint val="75000"/>
                  </a:prstClr>
                </a:solidFill>
                <a:latin typeface="Verdana"/>
              </a:rPr>
              <a:t>11/29/23</a:t>
            </a:fld>
            <a:endParaRPr lang="en-CA" dirty="0">
              <a:solidFill>
                <a:prstClr val="black">
                  <a:tint val="75000"/>
                </a:prstClr>
              </a:solidFill>
              <a:latin typeface="Verdana"/>
            </a:endParaRPr>
          </a:p>
        </p:txBody>
      </p:sp>
      <p:sp>
        <p:nvSpPr>
          <p:cNvPr id="6" name="Footer Placeholder 5"/>
          <p:cNvSpPr>
            <a:spLocks noGrp="1"/>
          </p:cNvSpPr>
          <p:nvPr>
            <p:ph type="ftr" sz="quarter" idx="11"/>
          </p:nvPr>
        </p:nvSpPr>
        <p:spPr/>
        <p:txBody>
          <a:bodyPr/>
          <a:lstStyle/>
          <a:p>
            <a:pPr defTabSz="914400"/>
            <a:endParaRPr lang="en-CA" dirty="0">
              <a:solidFill>
                <a:prstClr val="black">
                  <a:tint val="75000"/>
                </a:prstClr>
              </a:solidFill>
              <a:latin typeface="Verdana"/>
            </a:endParaRPr>
          </a:p>
        </p:txBody>
      </p:sp>
      <p:sp>
        <p:nvSpPr>
          <p:cNvPr id="7" name="Slide Number Placeholder 6"/>
          <p:cNvSpPr>
            <a:spLocks noGrp="1"/>
          </p:cNvSpPr>
          <p:nvPr>
            <p:ph type="sldNum" sz="quarter" idx="12"/>
          </p:nvPr>
        </p:nvSpPr>
        <p:spPr/>
        <p:txBody>
          <a:body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83674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400"/>
            <a:fld id="{792454C3-805A-4FAD-97C1-118F88982BC5}" type="datetime1">
              <a:rPr lang="en-US" smtClean="0">
                <a:solidFill>
                  <a:prstClr val="black">
                    <a:tint val="75000"/>
                  </a:prstClr>
                </a:solidFill>
                <a:latin typeface="Verdana"/>
              </a:rPr>
              <a:t>11/29/23</a:t>
            </a:fld>
            <a:endParaRPr lang="en-CA" dirty="0">
              <a:solidFill>
                <a:prstClr val="black">
                  <a:tint val="75000"/>
                </a:prstClr>
              </a:solidFill>
              <a:latin typeface="Verdana"/>
            </a:endParaRPr>
          </a:p>
        </p:txBody>
      </p:sp>
      <p:sp>
        <p:nvSpPr>
          <p:cNvPr id="5" name="Footer Placeholder 4"/>
          <p:cNvSpPr>
            <a:spLocks noGrp="1"/>
          </p:cNvSpPr>
          <p:nvPr>
            <p:ph type="ftr" sz="quarter" idx="11"/>
          </p:nvPr>
        </p:nvSpPr>
        <p:spPr/>
        <p:txBody>
          <a:bodyPr/>
          <a:lstStyle/>
          <a:p>
            <a:pPr defTabSz="914400"/>
            <a:endParaRPr lang="en-CA" dirty="0">
              <a:solidFill>
                <a:prstClr val="black">
                  <a:tint val="75000"/>
                </a:prstClr>
              </a:solidFill>
              <a:latin typeface="Verdana"/>
            </a:endParaRPr>
          </a:p>
        </p:txBody>
      </p:sp>
      <p:sp>
        <p:nvSpPr>
          <p:cNvPr id="6" name="Slide Number Placeholder 5"/>
          <p:cNvSpPr>
            <a:spLocks noGrp="1"/>
          </p:cNvSpPr>
          <p:nvPr>
            <p:ph type="sldNum" sz="quarter" idx="12"/>
          </p:nvPr>
        </p:nvSpPr>
        <p:spPr/>
        <p:txBody>
          <a:body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170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400"/>
            <a:fld id="{8FFD35BB-B582-4B3D-90FB-B513A08CD9A9}" type="datetime1">
              <a:rPr lang="en-US" smtClean="0">
                <a:solidFill>
                  <a:prstClr val="black">
                    <a:tint val="75000"/>
                  </a:prstClr>
                </a:solidFill>
                <a:latin typeface="Verdana"/>
              </a:rPr>
              <a:t>11/29/23</a:t>
            </a:fld>
            <a:endParaRPr lang="en-CA" dirty="0">
              <a:solidFill>
                <a:prstClr val="black">
                  <a:tint val="75000"/>
                </a:prstClr>
              </a:solidFill>
              <a:latin typeface="Verdana"/>
            </a:endParaRPr>
          </a:p>
        </p:txBody>
      </p:sp>
      <p:sp>
        <p:nvSpPr>
          <p:cNvPr id="5" name="Footer Placeholder 4"/>
          <p:cNvSpPr>
            <a:spLocks noGrp="1"/>
          </p:cNvSpPr>
          <p:nvPr>
            <p:ph type="ftr" sz="quarter" idx="11"/>
          </p:nvPr>
        </p:nvSpPr>
        <p:spPr/>
        <p:txBody>
          <a:bodyPr/>
          <a:lstStyle/>
          <a:p>
            <a:pPr defTabSz="914400"/>
            <a:endParaRPr lang="en-CA" dirty="0">
              <a:solidFill>
                <a:prstClr val="black">
                  <a:tint val="75000"/>
                </a:prstClr>
              </a:solidFill>
              <a:latin typeface="Verdana"/>
            </a:endParaRPr>
          </a:p>
        </p:txBody>
      </p:sp>
      <p:sp>
        <p:nvSpPr>
          <p:cNvPr id="6" name="Slide Number Placeholder 5"/>
          <p:cNvSpPr>
            <a:spLocks noGrp="1"/>
          </p:cNvSpPr>
          <p:nvPr>
            <p:ph type="sldNum" sz="quarter" idx="12"/>
          </p:nvPr>
        </p:nvSpPr>
        <p:spPr/>
        <p:txBody>
          <a:body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75429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93454" y="5370912"/>
            <a:ext cx="5191769" cy="1610623"/>
          </a:xfrm>
          <a:prstGeom prst="rect">
            <a:avLst/>
          </a:prstGeom>
        </p:spPr>
      </p:pic>
      <p:sp>
        <p:nvSpPr>
          <p:cNvPr id="10" name="Title 1"/>
          <p:cNvSpPr>
            <a:spLocks noGrp="1"/>
          </p:cNvSpPr>
          <p:nvPr>
            <p:ph type="ctrTitle"/>
          </p:nvPr>
        </p:nvSpPr>
        <p:spPr>
          <a:xfrm>
            <a:off x="1907704" y="31665"/>
            <a:ext cx="5328592" cy="733039"/>
          </a:xfrm>
        </p:spPr>
        <p:txBody>
          <a:bodyPr>
            <a:normAutofit/>
          </a:bodyPr>
          <a:lstStyle>
            <a:lvl1pPr>
              <a:defRPr sz="2000" b="1">
                <a:solidFill>
                  <a:schemeClr val="bg1"/>
                </a:solidFill>
              </a:defRPr>
            </a:lvl1pPr>
          </a:lstStyle>
          <a:p>
            <a:r>
              <a:rPr lang="en-US" dirty="0"/>
              <a:t>Click to edit Master title style</a:t>
            </a:r>
            <a:endParaRPr lang="en-CA" dirty="0"/>
          </a:p>
        </p:txBody>
      </p:sp>
      <p:sp>
        <p:nvSpPr>
          <p:cNvPr id="11" name="Subtitle 2"/>
          <p:cNvSpPr>
            <a:spLocks noGrp="1"/>
          </p:cNvSpPr>
          <p:nvPr>
            <p:ph type="subTitle" idx="1" hasCustomPrompt="1"/>
          </p:nvPr>
        </p:nvSpPr>
        <p:spPr>
          <a:xfrm>
            <a:off x="1371600" y="2552700"/>
            <a:ext cx="6400800" cy="1752600"/>
          </a:xfrm>
        </p:spPr>
        <p:txBody>
          <a:bodyPr>
            <a:noAutofit/>
          </a:bodyPr>
          <a:lstStyle>
            <a:lvl1pPr marL="0" indent="0" algn="ctr">
              <a:buNone/>
              <a:defRPr sz="3800" b="1">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CA"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7166173" y="385614"/>
            <a:ext cx="1524000" cy="56769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3636" y="385614"/>
            <a:ext cx="1524000" cy="5676900"/>
          </a:xfrm>
          <a:prstGeom prst="rect">
            <a:avLst/>
          </a:prstGeom>
        </p:spPr>
      </p:pic>
    </p:spTree>
    <p:extLst>
      <p:ext uri="{BB962C8B-B14F-4D97-AF65-F5344CB8AC3E}">
        <p14:creationId xmlns:p14="http://schemas.microsoft.com/office/powerpoint/2010/main" val="299072480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1371600" y="2552700"/>
            <a:ext cx="6400800" cy="1752600"/>
          </a:xfrm>
        </p:spPr>
        <p:txBody>
          <a:bodyPr>
            <a:noAutofit/>
          </a:bodyPr>
          <a:lstStyle>
            <a:lvl1pPr marL="0" indent="0" algn="ctr">
              <a:buNone/>
              <a:defRPr sz="3800" b="1">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CA" dirty="0"/>
          </a:p>
        </p:txBody>
      </p:sp>
      <p:sp>
        <p:nvSpPr>
          <p:cNvPr id="13" name="Title 1"/>
          <p:cNvSpPr>
            <a:spLocks noGrp="1"/>
          </p:cNvSpPr>
          <p:nvPr>
            <p:ph type="ctrTitle"/>
          </p:nvPr>
        </p:nvSpPr>
        <p:spPr>
          <a:xfrm>
            <a:off x="1907704" y="31665"/>
            <a:ext cx="5328592" cy="733039"/>
          </a:xfrm>
        </p:spPr>
        <p:txBody>
          <a:bodyPr>
            <a:normAutofit/>
          </a:bodyPr>
          <a:lstStyle>
            <a:lvl1pPr>
              <a:defRPr sz="2000" b="1">
                <a:solidFill>
                  <a:schemeClr val="bg1"/>
                </a:solidFill>
              </a:defRPr>
            </a:lvl1pPr>
          </a:lstStyle>
          <a:p>
            <a:r>
              <a:rPr lang="en-US" dirty="0"/>
              <a:t>Click to edit Master title style</a:t>
            </a:r>
            <a:endParaRPr lang="en-CA"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302" y="385614"/>
            <a:ext cx="1524000" cy="5676900"/>
          </a:xfrm>
          <a:prstGeom prst="rect">
            <a:avLst/>
          </a:prstGeom>
        </p:spPr>
      </p:pic>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7161981" y="378296"/>
            <a:ext cx="1524000" cy="56769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93454" y="5370912"/>
            <a:ext cx="5191769" cy="1610623"/>
          </a:xfrm>
          <a:prstGeom prst="rect">
            <a:avLst/>
          </a:prstGeom>
        </p:spPr>
      </p:pic>
    </p:spTree>
    <p:extLst>
      <p:ext uri="{BB962C8B-B14F-4D97-AF65-F5344CB8AC3E}">
        <p14:creationId xmlns:p14="http://schemas.microsoft.com/office/powerpoint/2010/main" val="55129679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7" name="Content Placeholder 2"/>
          <p:cNvSpPr>
            <a:spLocks noGrp="1"/>
          </p:cNvSpPr>
          <p:nvPr>
            <p:ph idx="1"/>
          </p:nvPr>
        </p:nvSpPr>
        <p:spPr>
          <a:xfrm>
            <a:off x="971600" y="1600200"/>
            <a:ext cx="7272808" cy="4525963"/>
          </a:xfrm>
        </p:spPr>
        <p:txBody>
          <a:bodyPr/>
          <a:lstStyle>
            <a:lvl1pPr>
              <a:buClrTx/>
              <a:defRPr b="1">
                <a:solidFill>
                  <a:srgbClr val="000000"/>
                </a:solidFill>
              </a:defRPr>
            </a:lvl1pPr>
            <a:lvl2pPr>
              <a:buClrTx/>
              <a:defRPr>
                <a:solidFill>
                  <a:srgbClr val="000000"/>
                </a:solidFill>
              </a:defRPr>
            </a:lvl2pPr>
            <a:lvl3pPr>
              <a:buClrTx/>
              <a:defRPr>
                <a:solidFill>
                  <a:srgbClr val="000000"/>
                </a:solidFill>
              </a:defRPr>
            </a:lvl3pPr>
            <a:lvl4pPr>
              <a:buClrTx/>
              <a:defRPr>
                <a:solidFill>
                  <a:srgbClr val="000000"/>
                </a:solidFill>
              </a:defRPr>
            </a:lvl4pPr>
            <a:lvl5pPr>
              <a:buClrTx/>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1" name="Title 1"/>
          <p:cNvSpPr>
            <a:spLocks noGrp="1"/>
          </p:cNvSpPr>
          <p:nvPr>
            <p:ph type="ctrTitle"/>
          </p:nvPr>
        </p:nvSpPr>
        <p:spPr>
          <a:xfrm>
            <a:off x="1907704" y="44624"/>
            <a:ext cx="5328592" cy="720080"/>
          </a:xfrm>
        </p:spPr>
        <p:txBody>
          <a:bodyPr>
            <a:normAutofit/>
          </a:bodyPr>
          <a:lstStyle>
            <a:lvl1pPr>
              <a:defRPr sz="2000" b="1">
                <a:solidFill>
                  <a:schemeClr val="bg1"/>
                </a:solidFill>
              </a:defRPr>
            </a:lvl1pPr>
          </a:lstStyle>
          <a:p>
            <a:r>
              <a:rPr lang="en-US" dirty="0"/>
              <a:t>Click to edit Master title style</a:t>
            </a:r>
            <a:endParaRPr lang="en-CA"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5237" y="381719"/>
            <a:ext cx="1524000" cy="6162675"/>
          </a:xfrm>
          <a:prstGeom prst="rect">
            <a:avLst/>
          </a:prstGeom>
        </p:spPr>
      </p:pic>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7176839" y="381719"/>
            <a:ext cx="1524000" cy="616267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24000" y="6325200"/>
            <a:ext cx="1305720" cy="334800"/>
          </a:xfrm>
          <a:prstGeom prst="rect">
            <a:avLst/>
          </a:prstGeom>
        </p:spPr>
      </p:pic>
    </p:spTree>
    <p:extLst>
      <p:ext uri="{BB962C8B-B14F-4D97-AF65-F5344CB8AC3E}">
        <p14:creationId xmlns:p14="http://schemas.microsoft.com/office/powerpoint/2010/main" val="73093697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1" name="Title 1"/>
          <p:cNvSpPr>
            <a:spLocks noGrp="1"/>
          </p:cNvSpPr>
          <p:nvPr>
            <p:ph type="ctrTitle"/>
          </p:nvPr>
        </p:nvSpPr>
        <p:spPr>
          <a:xfrm>
            <a:off x="1907704" y="44624"/>
            <a:ext cx="5328592" cy="720080"/>
          </a:xfrm>
        </p:spPr>
        <p:txBody>
          <a:bodyPr>
            <a:normAutofit/>
          </a:bodyPr>
          <a:lstStyle>
            <a:lvl1pPr>
              <a:defRPr sz="2000" b="1">
                <a:solidFill>
                  <a:schemeClr val="bg1"/>
                </a:solidFill>
              </a:defRPr>
            </a:lvl1pPr>
          </a:lstStyle>
          <a:p>
            <a:r>
              <a:rPr lang="en-US" dirty="0"/>
              <a:t>Click to edit Master title style</a:t>
            </a:r>
            <a:endParaRPr lang="en-CA" dirty="0"/>
          </a:p>
        </p:txBody>
      </p:sp>
      <p:sp>
        <p:nvSpPr>
          <p:cNvPr id="8" name="Content Placeholder 2"/>
          <p:cNvSpPr>
            <a:spLocks noGrp="1"/>
          </p:cNvSpPr>
          <p:nvPr>
            <p:ph sz="half" idx="1"/>
          </p:nvPr>
        </p:nvSpPr>
        <p:spPr>
          <a:xfrm>
            <a:off x="683568" y="1600200"/>
            <a:ext cx="3744416" cy="4525963"/>
          </a:xfrm>
        </p:spPr>
        <p:txBody>
          <a:bodyPr/>
          <a:lstStyle>
            <a:lvl1pPr>
              <a:buClrTx/>
              <a:defRPr sz="2800" b="1"/>
            </a:lvl1pPr>
            <a:lvl2pPr>
              <a:buClrTx/>
              <a:defRPr sz="24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0" name="Content Placeholder 3"/>
          <p:cNvSpPr>
            <a:spLocks noGrp="1"/>
          </p:cNvSpPr>
          <p:nvPr>
            <p:ph sz="half" idx="2"/>
          </p:nvPr>
        </p:nvSpPr>
        <p:spPr>
          <a:xfrm>
            <a:off x="4716016" y="1600200"/>
            <a:ext cx="3816424" cy="4525963"/>
          </a:xfrm>
        </p:spPr>
        <p:txBody>
          <a:bodyPr/>
          <a:lstStyle>
            <a:lvl1pPr>
              <a:buClrTx/>
              <a:defRPr sz="2800" b="1"/>
            </a:lvl1pPr>
            <a:lvl2pPr>
              <a:buClrTx/>
              <a:defRPr sz="24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5237" y="381719"/>
            <a:ext cx="1524000" cy="6162675"/>
          </a:xfrm>
          <a:prstGeom prst="rect">
            <a:avLst/>
          </a:prstGeom>
        </p:spPr>
      </p:pic>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7176839" y="381719"/>
            <a:ext cx="1524000" cy="616267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24000" y="6325200"/>
            <a:ext cx="1305720" cy="334800"/>
          </a:xfrm>
          <a:prstGeom prst="rect">
            <a:avLst/>
          </a:prstGeom>
        </p:spPr>
      </p:pic>
    </p:spTree>
    <p:extLst>
      <p:ext uri="{BB962C8B-B14F-4D97-AF65-F5344CB8AC3E}">
        <p14:creationId xmlns:p14="http://schemas.microsoft.com/office/powerpoint/2010/main" val="320576452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1" name="Title 1"/>
          <p:cNvSpPr>
            <a:spLocks noGrp="1"/>
          </p:cNvSpPr>
          <p:nvPr>
            <p:ph type="ctrTitle"/>
          </p:nvPr>
        </p:nvSpPr>
        <p:spPr>
          <a:xfrm>
            <a:off x="1907704" y="31665"/>
            <a:ext cx="5328592" cy="733039"/>
          </a:xfrm>
        </p:spPr>
        <p:txBody>
          <a:bodyPr>
            <a:normAutofit/>
          </a:bodyPr>
          <a:lstStyle>
            <a:lvl1pPr>
              <a:defRPr sz="2000" b="1">
                <a:solidFill>
                  <a:schemeClr val="bg1"/>
                </a:solidFill>
              </a:defRPr>
            </a:lvl1pPr>
          </a:lstStyle>
          <a:p>
            <a:r>
              <a:rPr lang="en-US" dirty="0"/>
              <a:t>Click to edit Master title style</a:t>
            </a:r>
            <a:endParaRPr lang="en-CA" dirty="0"/>
          </a:p>
        </p:txBody>
      </p:sp>
      <p:sp>
        <p:nvSpPr>
          <p:cNvPr id="15" name="Rectangle 7"/>
          <p:cNvSpPr>
            <a:spLocks noChangeArrowheads="1"/>
          </p:cNvSpPr>
          <p:nvPr userDrawn="1"/>
        </p:nvSpPr>
        <p:spPr bwMode="auto">
          <a:xfrm>
            <a:off x="539552" y="2609056"/>
            <a:ext cx="3950096"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r" defTabSz="914400">
              <a:spcBef>
                <a:spcPct val="20000"/>
              </a:spcBef>
              <a:buClr>
                <a:srgbClr val="800000"/>
              </a:buClr>
              <a:buFont typeface="Wingdings" charset="0"/>
              <a:buNone/>
            </a:pPr>
            <a:r>
              <a:rPr lang="fr-CA" sz="1400" dirty="0">
                <a:solidFill>
                  <a:prstClr val="white"/>
                </a:solidFill>
                <a:latin typeface="Arial"/>
                <a:cs typeface="Arial"/>
              </a:rPr>
              <a:t>École de gestion Telfer</a:t>
            </a:r>
          </a:p>
          <a:p>
            <a:pPr marL="342900" indent="-342900" algn="r" defTabSz="914400">
              <a:spcBef>
                <a:spcPct val="20000"/>
              </a:spcBef>
              <a:buClr>
                <a:srgbClr val="800000"/>
              </a:buClr>
              <a:buFont typeface="Wingdings" charset="0"/>
              <a:buNone/>
            </a:pPr>
            <a:r>
              <a:rPr lang="fr-CA" sz="1400" dirty="0">
                <a:solidFill>
                  <a:prstClr val="white"/>
                </a:solidFill>
                <a:latin typeface="Arial"/>
                <a:cs typeface="Arial"/>
              </a:rPr>
              <a:t>Université d’Ottawa</a:t>
            </a:r>
          </a:p>
          <a:p>
            <a:pPr marL="342900" indent="-342900" algn="r" defTabSz="914400">
              <a:spcBef>
                <a:spcPct val="20000"/>
              </a:spcBef>
              <a:buClr>
                <a:srgbClr val="800000"/>
              </a:buClr>
              <a:buFont typeface="Wingdings" charset="0"/>
              <a:buNone/>
            </a:pPr>
            <a:r>
              <a:rPr lang="fr-CA" sz="1400" dirty="0">
                <a:solidFill>
                  <a:prstClr val="white"/>
                </a:solidFill>
                <a:latin typeface="Arial"/>
                <a:cs typeface="Arial"/>
              </a:rPr>
              <a:t>55, avenue Laurier Est</a:t>
            </a:r>
          </a:p>
          <a:p>
            <a:pPr marL="342900" indent="-342900" algn="r" defTabSz="914400">
              <a:spcBef>
                <a:spcPct val="20000"/>
              </a:spcBef>
              <a:buClr>
                <a:srgbClr val="800000"/>
              </a:buClr>
              <a:buFont typeface="Wingdings" charset="0"/>
              <a:buNone/>
            </a:pPr>
            <a:r>
              <a:rPr lang="fr-CA" sz="1400" dirty="0">
                <a:solidFill>
                  <a:prstClr val="white"/>
                </a:solidFill>
                <a:latin typeface="Arial"/>
                <a:cs typeface="Arial"/>
              </a:rPr>
              <a:t>Ottawa ON  K1N 6N5</a:t>
            </a:r>
          </a:p>
          <a:p>
            <a:pPr marL="342900" indent="-342900" algn="r" defTabSz="914400">
              <a:spcBef>
                <a:spcPct val="20000"/>
              </a:spcBef>
              <a:buClr>
                <a:srgbClr val="800000"/>
              </a:buClr>
              <a:buFont typeface="Wingdings" charset="0"/>
              <a:buNone/>
            </a:pPr>
            <a:endParaRPr lang="fr-CA" sz="1400" dirty="0">
              <a:solidFill>
                <a:prstClr val="white"/>
              </a:solidFill>
              <a:latin typeface="Arial"/>
              <a:cs typeface="Arial"/>
            </a:endParaRPr>
          </a:p>
          <a:p>
            <a:pPr marL="342900" indent="-342900" algn="r" defTabSz="914400">
              <a:spcBef>
                <a:spcPct val="20000"/>
              </a:spcBef>
              <a:buClr>
                <a:srgbClr val="800000"/>
              </a:buClr>
              <a:buFont typeface="Wingdings" charset="0"/>
              <a:buNone/>
            </a:pPr>
            <a:endParaRPr lang="en-US" sz="1400" dirty="0">
              <a:solidFill>
                <a:prstClr val="black"/>
              </a:solidFill>
              <a:latin typeface="Arial"/>
              <a:cs typeface="Arial"/>
            </a:endParaRPr>
          </a:p>
        </p:txBody>
      </p:sp>
      <p:sp>
        <p:nvSpPr>
          <p:cNvPr id="16" name="Rectangle 8"/>
          <p:cNvSpPr>
            <a:spLocks noChangeArrowheads="1"/>
          </p:cNvSpPr>
          <p:nvPr userDrawn="1"/>
        </p:nvSpPr>
        <p:spPr bwMode="auto">
          <a:xfrm>
            <a:off x="4642048" y="2609056"/>
            <a:ext cx="3962400"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defTabSz="914400">
              <a:spcBef>
                <a:spcPct val="20000"/>
              </a:spcBef>
              <a:buClr>
                <a:srgbClr val="800000"/>
              </a:buClr>
              <a:buFont typeface="Wingdings" charset="0"/>
              <a:buNone/>
            </a:pPr>
            <a:r>
              <a:rPr lang="en-US" sz="1400" dirty="0" err="1">
                <a:solidFill>
                  <a:prstClr val="white"/>
                </a:solidFill>
                <a:latin typeface="Arial"/>
                <a:cs typeface="Arial"/>
              </a:rPr>
              <a:t>Telfer</a:t>
            </a:r>
            <a:r>
              <a:rPr lang="en-US" sz="1400" dirty="0">
                <a:solidFill>
                  <a:prstClr val="white"/>
                </a:solidFill>
                <a:latin typeface="Arial"/>
                <a:cs typeface="Arial"/>
              </a:rPr>
              <a:t> School of Management</a:t>
            </a:r>
          </a:p>
          <a:p>
            <a:pPr marL="342900" indent="-342900" defTabSz="914400">
              <a:spcBef>
                <a:spcPct val="20000"/>
              </a:spcBef>
              <a:buClr>
                <a:srgbClr val="800000"/>
              </a:buClr>
              <a:buFont typeface="Wingdings" charset="0"/>
              <a:buNone/>
            </a:pPr>
            <a:r>
              <a:rPr lang="en-US" sz="1400" dirty="0">
                <a:solidFill>
                  <a:prstClr val="white"/>
                </a:solidFill>
                <a:latin typeface="Arial"/>
                <a:cs typeface="Arial"/>
              </a:rPr>
              <a:t>University of Ottawa</a:t>
            </a:r>
          </a:p>
          <a:p>
            <a:pPr marL="342900" indent="-342900" defTabSz="914400">
              <a:spcBef>
                <a:spcPct val="20000"/>
              </a:spcBef>
              <a:buClr>
                <a:srgbClr val="800000"/>
              </a:buClr>
              <a:buFont typeface="Wingdings" charset="0"/>
              <a:buNone/>
            </a:pPr>
            <a:r>
              <a:rPr lang="en-US" sz="1400" dirty="0">
                <a:solidFill>
                  <a:prstClr val="white"/>
                </a:solidFill>
                <a:latin typeface="Arial"/>
                <a:cs typeface="Arial"/>
              </a:rPr>
              <a:t>55 Laurier Avenue East</a:t>
            </a:r>
          </a:p>
          <a:p>
            <a:pPr marL="342900" indent="-342900" defTabSz="914400">
              <a:spcBef>
                <a:spcPct val="20000"/>
              </a:spcBef>
              <a:buClr>
                <a:srgbClr val="800000"/>
              </a:buClr>
              <a:buFont typeface="Wingdings" charset="0"/>
              <a:buNone/>
            </a:pPr>
            <a:r>
              <a:rPr lang="en-US" sz="1400" dirty="0">
                <a:solidFill>
                  <a:prstClr val="white"/>
                </a:solidFill>
                <a:latin typeface="Arial"/>
                <a:cs typeface="Arial"/>
              </a:rPr>
              <a:t>Ottawa ON  K1N 6N5 </a:t>
            </a:r>
          </a:p>
          <a:p>
            <a:pPr marL="342900" indent="-342900" defTabSz="914400">
              <a:spcBef>
                <a:spcPct val="20000"/>
              </a:spcBef>
              <a:buClr>
                <a:srgbClr val="800000"/>
              </a:buClr>
              <a:buFont typeface="Wingdings" charset="0"/>
              <a:buNone/>
            </a:pPr>
            <a:endParaRPr lang="fr-CA" sz="1400" dirty="0">
              <a:solidFill>
                <a:prstClr val="white"/>
              </a:solidFill>
              <a:latin typeface="Arial"/>
              <a:cs typeface="Arial"/>
            </a:endParaRPr>
          </a:p>
          <a:p>
            <a:pPr marL="342900" indent="-342900" defTabSz="914400">
              <a:spcBef>
                <a:spcPct val="20000"/>
              </a:spcBef>
              <a:buClr>
                <a:srgbClr val="800000"/>
              </a:buClr>
              <a:buFont typeface="Wingdings" charset="0"/>
              <a:buNone/>
            </a:pPr>
            <a:endParaRPr lang="en-US" sz="1400" dirty="0">
              <a:solidFill>
                <a:prstClr val="black"/>
              </a:solidFill>
              <a:latin typeface="Arial"/>
              <a:cs typeface="Arial"/>
            </a:endParaRPr>
          </a:p>
        </p:txBody>
      </p:sp>
      <p:sp>
        <p:nvSpPr>
          <p:cNvPr id="17" name="Text Box 10"/>
          <p:cNvSpPr txBox="1">
            <a:spLocks noChangeArrowheads="1"/>
          </p:cNvSpPr>
          <p:nvPr userDrawn="1"/>
        </p:nvSpPr>
        <p:spPr bwMode="auto">
          <a:xfrm>
            <a:off x="0" y="3861048"/>
            <a:ext cx="91440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r>
              <a:rPr lang="fr-CA" sz="1400" dirty="0" err="1">
                <a:solidFill>
                  <a:prstClr val="white"/>
                </a:solidFill>
                <a:latin typeface="Arial"/>
                <a:cs typeface="Arial"/>
              </a:rPr>
              <a:t>telfer.uOttawa.ca</a:t>
            </a:r>
            <a:endParaRPr lang="en-US" sz="1400" dirty="0">
              <a:solidFill>
                <a:prstClr val="white"/>
              </a:solidFill>
              <a:latin typeface="Arial"/>
              <a:cs typeface="Arial"/>
            </a:endParaRP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7166173" y="385614"/>
            <a:ext cx="1524000" cy="5676900"/>
          </a:xfrm>
          <a:prstGeom prst="rect">
            <a:avLst/>
          </a:prstGeom>
        </p:spPr>
      </p:pic>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3636" y="385614"/>
            <a:ext cx="1524000" cy="56769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93454" y="5370912"/>
            <a:ext cx="5191769" cy="1610623"/>
          </a:xfrm>
          <a:prstGeom prst="rect">
            <a:avLst/>
          </a:prstGeom>
        </p:spPr>
      </p:pic>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54698" y="4437112"/>
            <a:ext cx="205133" cy="205133"/>
          </a:xfrm>
          <a:prstGeom prst="rect">
            <a:avLst/>
          </a:prstGeom>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43808" y="4872640"/>
            <a:ext cx="205133" cy="205133"/>
          </a:xfrm>
          <a:prstGeom prst="rect">
            <a:avLst/>
          </a:prstGeom>
        </p:spPr>
      </p:pic>
      <p:pic>
        <p:nvPicPr>
          <p:cNvPr id="23" name="Picture 2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88024" y="4437111"/>
            <a:ext cx="205133" cy="205133"/>
          </a:xfrm>
          <a:prstGeom prst="rect">
            <a:avLst/>
          </a:prstGeom>
        </p:spPr>
      </p:pic>
      <p:pic>
        <p:nvPicPr>
          <p:cNvPr id="24" name="Picture 2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788024" y="4866142"/>
            <a:ext cx="216023" cy="175699"/>
          </a:xfrm>
          <a:prstGeom prst="rect">
            <a:avLst/>
          </a:prstGeom>
        </p:spPr>
      </p:pic>
      <p:sp>
        <p:nvSpPr>
          <p:cNvPr id="25" name="TextBox 24"/>
          <p:cNvSpPr txBox="1"/>
          <p:nvPr userDrawn="1"/>
        </p:nvSpPr>
        <p:spPr>
          <a:xfrm>
            <a:off x="3099672" y="4401177"/>
            <a:ext cx="1233992" cy="276999"/>
          </a:xfrm>
          <a:prstGeom prst="rect">
            <a:avLst/>
          </a:prstGeom>
          <a:noFill/>
        </p:spPr>
        <p:txBody>
          <a:bodyPr wrap="none" rtlCol="0">
            <a:spAutoFit/>
          </a:bodyPr>
          <a:lstStyle/>
          <a:p>
            <a:pPr defTabSz="914400"/>
            <a:r>
              <a:rPr lang="en-CA" sz="1200" b="1" dirty="0" err="1">
                <a:solidFill>
                  <a:prstClr val="white"/>
                </a:solidFill>
                <a:latin typeface="Arial" panose="020B0604020202020204" pitchFamily="34" charset="0"/>
                <a:cs typeface="Arial" panose="020B0604020202020204" pitchFamily="34" charset="0"/>
              </a:rPr>
              <a:t>Telfer.uOttawa</a:t>
            </a:r>
            <a:endParaRPr lang="en-CA" sz="1200" b="1" dirty="0">
              <a:solidFill>
                <a:prstClr val="white"/>
              </a:solidFill>
              <a:latin typeface="Arial" panose="020B0604020202020204" pitchFamily="34" charset="0"/>
              <a:cs typeface="Arial" panose="020B0604020202020204" pitchFamily="34" charset="0"/>
            </a:endParaRPr>
          </a:p>
        </p:txBody>
      </p:sp>
      <p:sp>
        <p:nvSpPr>
          <p:cNvPr id="26" name="TextBox 25"/>
          <p:cNvSpPr txBox="1"/>
          <p:nvPr userDrawn="1"/>
        </p:nvSpPr>
        <p:spPr>
          <a:xfrm>
            <a:off x="3099672" y="4836708"/>
            <a:ext cx="1284134" cy="276999"/>
          </a:xfrm>
          <a:prstGeom prst="rect">
            <a:avLst/>
          </a:prstGeom>
          <a:noFill/>
        </p:spPr>
        <p:txBody>
          <a:bodyPr wrap="none" rtlCol="0">
            <a:spAutoFit/>
          </a:bodyPr>
          <a:lstStyle/>
          <a:p>
            <a:pPr defTabSz="914400"/>
            <a:r>
              <a:rPr lang="en-CA" sz="1200" b="1" dirty="0" err="1">
                <a:solidFill>
                  <a:prstClr val="white"/>
                </a:solidFill>
                <a:latin typeface="Arial" panose="020B0604020202020204" pitchFamily="34" charset="0"/>
                <a:cs typeface="Arial" panose="020B0604020202020204" pitchFamily="34" charset="0"/>
              </a:rPr>
              <a:t>Telfer_uOttawa</a:t>
            </a:r>
            <a:endParaRPr lang="en-CA" sz="1200" b="1" dirty="0">
              <a:solidFill>
                <a:prstClr val="white"/>
              </a:solidFill>
              <a:latin typeface="Arial" panose="020B0604020202020204" pitchFamily="34" charset="0"/>
              <a:cs typeface="Arial" panose="020B0604020202020204" pitchFamily="34" charset="0"/>
            </a:endParaRPr>
          </a:p>
        </p:txBody>
      </p:sp>
      <p:sp>
        <p:nvSpPr>
          <p:cNvPr id="27" name="TextBox 26"/>
          <p:cNvSpPr txBox="1"/>
          <p:nvPr userDrawn="1"/>
        </p:nvSpPr>
        <p:spPr>
          <a:xfrm>
            <a:off x="5016058" y="4401177"/>
            <a:ext cx="1221360" cy="276999"/>
          </a:xfrm>
          <a:prstGeom prst="rect">
            <a:avLst/>
          </a:prstGeom>
          <a:noFill/>
        </p:spPr>
        <p:txBody>
          <a:bodyPr wrap="none" rtlCol="0">
            <a:spAutoFit/>
          </a:bodyPr>
          <a:lstStyle/>
          <a:p>
            <a:pPr defTabSz="914400"/>
            <a:r>
              <a:rPr lang="en-CA" sz="1200" b="1" dirty="0">
                <a:solidFill>
                  <a:prstClr val="white"/>
                </a:solidFill>
                <a:latin typeface="Arial" panose="020B0604020202020204" pitchFamily="34" charset="0"/>
                <a:cs typeface="Arial" panose="020B0604020202020204" pitchFamily="34" charset="0"/>
              </a:rPr>
              <a:t>tlfr.ca/</a:t>
            </a:r>
            <a:r>
              <a:rPr lang="en-CA" sz="1200" b="1" dirty="0" err="1">
                <a:solidFill>
                  <a:prstClr val="white"/>
                </a:solidFill>
                <a:latin typeface="Arial" panose="020B0604020202020204" pitchFamily="34" charset="0"/>
                <a:cs typeface="Arial" panose="020B0604020202020204" pitchFamily="34" charset="0"/>
              </a:rPr>
              <a:t>linkedin</a:t>
            </a:r>
            <a:endParaRPr lang="en-CA" sz="1200" b="1" dirty="0">
              <a:solidFill>
                <a:prstClr val="white"/>
              </a:solidFill>
              <a:latin typeface="Arial" panose="020B0604020202020204" pitchFamily="34" charset="0"/>
              <a:cs typeface="Arial" panose="020B0604020202020204" pitchFamily="34" charset="0"/>
            </a:endParaRPr>
          </a:p>
        </p:txBody>
      </p:sp>
      <p:sp>
        <p:nvSpPr>
          <p:cNvPr id="28" name="TextBox 27"/>
          <p:cNvSpPr txBox="1"/>
          <p:nvPr userDrawn="1"/>
        </p:nvSpPr>
        <p:spPr>
          <a:xfrm>
            <a:off x="5016058" y="4836708"/>
            <a:ext cx="1643207" cy="461665"/>
          </a:xfrm>
          <a:prstGeom prst="rect">
            <a:avLst/>
          </a:prstGeom>
          <a:noFill/>
        </p:spPr>
        <p:txBody>
          <a:bodyPr wrap="none" rtlCol="0">
            <a:spAutoFit/>
          </a:bodyPr>
          <a:lstStyle/>
          <a:p>
            <a:pPr defTabSz="914400"/>
            <a:r>
              <a:rPr lang="en-CA" sz="1200" b="1" dirty="0" err="1">
                <a:solidFill>
                  <a:prstClr val="white"/>
                </a:solidFill>
                <a:latin typeface="Arial" panose="020B0604020202020204" pitchFamily="34" charset="0"/>
                <a:cs typeface="Arial" panose="020B0604020202020204" pitchFamily="34" charset="0"/>
              </a:rPr>
              <a:t>Telfer_uOttawa</a:t>
            </a:r>
            <a:r>
              <a:rPr lang="en-CA" sz="1200" b="1" dirty="0">
                <a:solidFill>
                  <a:prstClr val="white"/>
                </a:solidFill>
                <a:latin typeface="Arial" panose="020B0604020202020204" pitchFamily="34" charset="0"/>
                <a:cs typeface="Arial" panose="020B0604020202020204" pitchFamily="34" charset="0"/>
              </a:rPr>
              <a:t> (EN)</a:t>
            </a:r>
          </a:p>
          <a:p>
            <a:pPr defTabSz="914400"/>
            <a:r>
              <a:rPr lang="en-CA" sz="1200" b="1" dirty="0" err="1">
                <a:solidFill>
                  <a:prstClr val="white"/>
                </a:solidFill>
                <a:latin typeface="Arial" panose="020B0604020202020204" pitchFamily="34" charset="0"/>
                <a:cs typeface="Arial" panose="020B0604020202020204" pitchFamily="34" charset="0"/>
              </a:rPr>
              <a:t>Telfer_UdO</a:t>
            </a:r>
            <a:r>
              <a:rPr lang="en-CA" sz="1200" b="1" dirty="0">
                <a:solidFill>
                  <a:prstClr val="white"/>
                </a:solidFill>
                <a:latin typeface="Arial" panose="020B0604020202020204" pitchFamily="34" charset="0"/>
                <a:cs typeface="Arial" panose="020B0604020202020204" pitchFamily="34" charset="0"/>
              </a:rPr>
              <a:t> (FR)</a:t>
            </a:r>
          </a:p>
        </p:txBody>
      </p:sp>
    </p:spTree>
    <p:extLst>
      <p:ext uri="{BB962C8B-B14F-4D97-AF65-F5344CB8AC3E}">
        <p14:creationId xmlns:p14="http://schemas.microsoft.com/office/powerpoint/2010/main" val="41681338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41AAD2-4F80-4D42-9329-FB9D760FB2DF}" type="datetime1">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49A0FD-B478-D04A-A205-3413092C0345}" type="slidenum">
              <a:rPr lang="en-US" smtClean="0"/>
              <a:t>‹#›</a:t>
            </a:fld>
            <a:endParaRPr lang="en-US"/>
          </a:p>
        </p:txBody>
      </p:sp>
    </p:spTree>
    <p:extLst>
      <p:ext uri="{BB962C8B-B14F-4D97-AF65-F5344CB8AC3E}">
        <p14:creationId xmlns:p14="http://schemas.microsoft.com/office/powerpoint/2010/main" val="7745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8A26C7-72A3-4E8F-8C20-47643AB1BC71}" type="datetime1">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49A0FD-B478-D04A-A205-3413092C0345}" type="slidenum">
              <a:rPr lang="en-US" smtClean="0"/>
              <a:t>‹#›</a:t>
            </a:fld>
            <a:endParaRPr lang="en-US"/>
          </a:p>
        </p:txBody>
      </p:sp>
    </p:spTree>
    <p:extLst>
      <p:ext uri="{BB962C8B-B14F-4D97-AF65-F5344CB8AC3E}">
        <p14:creationId xmlns:p14="http://schemas.microsoft.com/office/powerpoint/2010/main" val="79769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0C8327-BBA9-46B6-93EA-ED1071BBE438}" type="datetime1">
              <a:rPr lang="en-US" smtClean="0"/>
              <a:t>11/29/23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49A0FD-B478-D04A-A205-3413092C0345}" type="slidenum">
              <a:rPr lang="en-US" smtClean="0"/>
              <a:t>‹#›</a:t>
            </a:fld>
            <a:endParaRPr lang="en-US"/>
          </a:p>
        </p:txBody>
      </p:sp>
    </p:spTree>
    <p:extLst>
      <p:ext uri="{BB962C8B-B14F-4D97-AF65-F5344CB8AC3E}">
        <p14:creationId xmlns:p14="http://schemas.microsoft.com/office/powerpoint/2010/main" val="3136532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2AE19D-2B74-48E2-AED8-3D00C5E87736}" type="datetime1">
              <a:rPr lang="en-US" smtClean="0"/>
              <a:t>11/29/23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49A0FD-B478-D04A-A205-3413092C0345}" type="slidenum">
              <a:rPr lang="en-US" smtClean="0"/>
              <a:t>‹#›</a:t>
            </a:fld>
            <a:endParaRPr lang="en-US"/>
          </a:p>
        </p:txBody>
      </p:sp>
    </p:spTree>
    <p:extLst>
      <p:ext uri="{BB962C8B-B14F-4D97-AF65-F5344CB8AC3E}">
        <p14:creationId xmlns:p14="http://schemas.microsoft.com/office/powerpoint/2010/main" val="172856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4C6FDC-B655-4307-B197-365D589DB9B0}" type="datetime1">
              <a:rPr lang="en-US" smtClean="0"/>
              <a:t>11/29/23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49A0FD-B478-D04A-A205-3413092C0345}" type="slidenum">
              <a:rPr lang="en-US" smtClean="0"/>
              <a:t>‹#›</a:t>
            </a:fld>
            <a:endParaRPr lang="en-US"/>
          </a:p>
        </p:txBody>
      </p:sp>
    </p:spTree>
    <p:extLst>
      <p:ext uri="{BB962C8B-B14F-4D97-AF65-F5344CB8AC3E}">
        <p14:creationId xmlns:p14="http://schemas.microsoft.com/office/powerpoint/2010/main" val="4108287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F68D57-998E-41D7-B4EF-F778F1CC6EB0}" type="datetime1">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49A0FD-B478-D04A-A205-3413092C0345}" type="slidenum">
              <a:rPr lang="en-US" smtClean="0"/>
              <a:t>‹#›</a:t>
            </a:fld>
            <a:endParaRPr lang="en-US"/>
          </a:p>
        </p:txBody>
      </p:sp>
    </p:spTree>
    <p:extLst>
      <p:ext uri="{BB962C8B-B14F-4D97-AF65-F5344CB8AC3E}">
        <p14:creationId xmlns:p14="http://schemas.microsoft.com/office/powerpoint/2010/main" val="49153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92C2E9-71D4-40FE-8814-4E45EC1D4E66}" type="datetime1">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49A0FD-B478-D04A-A205-3413092C0345}" type="slidenum">
              <a:rPr lang="en-US" smtClean="0"/>
              <a:t>‹#›</a:t>
            </a:fld>
            <a:endParaRPr lang="en-US"/>
          </a:p>
        </p:txBody>
      </p:sp>
    </p:spTree>
    <p:extLst>
      <p:ext uri="{BB962C8B-B14F-4D97-AF65-F5344CB8AC3E}">
        <p14:creationId xmlns:p14="http://schemas.microsoft.com/office/powerpoint/2010/main" val="413362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4A8E3-F04E-4E2D-B92B-B6280A4F06F3}" type="datetime1">
              <a:rPr lang="en-US" smtClean="0"/>
              <a:t>11/29/23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9A0FD-B478-D04A-A205-3413092C0345}" type="slidenum">
              <a:rPr lang="en-US" smtClean="0"/>
              <a:t>‹#›</a:t>
            </a:fld>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924000" y="6386675"/>
            <a:ext cx="1305720" cy="334800"/>
          </a:xfrm>
          <a:prstGeom prst="rect">
            <a:avLst/>
          </a:prstGeom>
        </p:spPr>
      </p:pic>
    </p:spTree>
    <p:extLst>
      <p:ext uri="{BB962C8B-B14F-4D97-AF65-F5344CB8AC3E}">
        <p14:creationId xmlns:p14="http://schemas.microsoft.com/office/powerpoint/2010/main" val="1650259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1431493-73E8-4E19-8EAB-2E15AFC41B22}" type="datetime1">
              <a:rPr lang="en-US" smtClean="0">
                <a:solidFill>
                  <a:prstClr val="black">
                    <a:tint val="75000"/>
                  </a:prstClr>
                </a:solidFill>
                <a:latin typeface="Verdana"/>
              </a:rPr>
              <a:t>11/29/23</a:t>
            </a:fld>
            <a:endParaRPr lang="en-CA" dirty="0">
              <a:solidFill>
                <a:prstClr val="black">
                  <a:tint val="75000"/>
                </a:prstClr>
              </a:solidFill>
              <a:latin typeface="Verdan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CA" dirty="0">
              <a:solidFill>
                <a:prstClr val="black">
                  <a:tint val="75000"/>
                </a:prstClr>
              </a:solidFill>
              <a:latin typeface="Verdan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9A0FD-B478-D04A-A205-3413092C034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3924000" y="6325200"/>
            <a:ext cx="1305720" cy="334800"/>
          </a:xfrm>
          <a:prstGeom prst="rect">
            <a:avLst/>
          </a:prstGeom>
        </p:spPr>
      </p:pic>
    </p:spTree>
    <p:extLst>
      <p:ext uri="{BB962C8B-B14F-4D97-AF65-F5344CB8AC3E}">
        <p14:creationId xmlns:p14="http://schemas.microsoft.com/office/powerpoint/2010/main" val="1787559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5.sv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4.png"/><Relationship Id="rId5" Type="http://schemas.microsoft.com/office/2007/relationships/hdphoto" Target="../media/hdphoto3.wdp"/><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i="1" dirty="0"/>
              <a:t>INFORMATION PROCESSING IN ONLINE REVIEW PLATFORMS THROUGH MACHINE LEARNING</a:t>
            </a:r>
          </a:p>
        </p:txBody>
      </p:sp>
      <p:sp>
        <p:nvSpPr>
          <p:cNvPr id="3" name="Subtitle 2"/>
          <p:cNvSpPr>
            <a:spLocks noGrp="1"/>
          </p:cNvSpPr>
          <p:nvPr>
            <p:ph type="subTitle" idx="1"/>
          </p:nvPr>
        </p:nvSpPr>
        <p:spPr>
          <a:xfrm>
            <a:off x="1371600" y="4607690"/>
            <a:ext cx="6173953" cy="1031110"/>
          </a:xfrm>
        </p:spPr>
        <p:txBody>
          <a:bodyPr>
            <a:normAutofit fontScale="85000" lnSpcReduction="10000"/>
          </a:bodyPr>
          <a:lstStyle/>
          <a:p>
            <a:r>
              <a:rPr lang="en-US" dirty="0"/>
              <a:t>Satyam Sharma</a:t>
            </a:r>
          </a:p>
          <a:p>
            <a:r>
              <a:rPr lang="en-US" dirty="0"/>
              <a:t>MGT 5101:Multivariate Research Methods</a:t>
            </a:r>
          </a:p>
        </p:txBody>
      </p:sp>
    </p:spTree>
    <p:extLst>
      <p:ext uri="{BB962C8B-B14F-4D97-AF65-F5344CB8AC3E}">
        <p14:creationId xmlns:p14="http://schemas.microsoft.com/office/powerpoint/2010/main" val="363428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2E1DD6AF-74E6-4F43-AF5C-E1E6603001EF}"/>
              </a:ext>
            </a:extLst>
          </p:cNvPr>
          <p:cNvSpPr/>
          <p:nvPr/>
        </p:nvSpPr>
        <p:spPr>
          <a:xfrm>
            <a:off x="710414" y="5194482"/>
            <a:ext cx="7610621" cy="1188720"/>
          </a:xfrm>
          <a:prstGeom prst="roundRect">
            <a:avLst/>
          </a:prstGeom>
          <a:solidFill>
            <a:srgbClr val="FF0000">
              <a:alpha val="4980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             Feng et al. (2012) have shown overtly skewed bimodal </a:t>
            </a:r>
          </a:p>
          <a:p>
            <a:pPr algn="ctr"/>
            <a:r>
              <a:rPr lang="en-US" sz="1600" dirty="0"/>
              <a:t>               distributions can be a telltale sign of deceptive reviews. </a:t>
            </a:r>
          </a:p>
        </p:txBody>
      </p:sp>
      <p:sp>
        <p:nvSpPr>
          <p:cNvPr id="27" name="Rectangle: Rounded Corners 26">
            <a:extLst>
              <a:ext uri="{FF2B5EF4-FFF2-40B4-BE49-F238E27FC236}">
                <a16:creationId xmlns:a16="http://schemas.microsoft.com/office/drawing/2014/main" id="{033024CA-1F45-4C45-A91A-071AD86ECEB8}"/>
              </a:ext>
            </a:extLst>
          </p:cNvPr>
          <p:cNvSpPr/>
          <p:nvPr/>
        </p:nvSpPr>
        <p:spPr>
          <a:xfrm>
            <a:off x="766689" y="1181685"/>
            <a:ext cx="7610621" cy="1188720"/>
          </a:xfrm>
          <a:prstGeom prst="roundRect">
            <a:avLst/>
          </a:prstGeom>
          <a:solidFill>
            <a:schemeClr val="accent6">
              <a:lumMod val="20000"/>
              <a:lumOff val="80000"/>
              <a:alpha val="3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Volume of Reviews</a:t>
            </a:r>
          </a:p>
        </p:txBody>
      </p:sp>
      <p:sp>
        <p:nvSpPr>
          <p:cNvPr id="28" name="Rectangle: Rounded Corners 27">
            <a:extLst>
              <a:ext uri="{FF2B5EF4-FFF2-40B4-BE49-F238E27FC236}">
                <a16:creationId xmlns:a16="http://schemas.microsoft.com/office/drawing/2014/main" id="{08D6FAD1-0442-4CFA-BF27-89B8233EEB1C}"/>
              </a:ext>
            </a:extLst>
          </p:cNvPr>
          <p:cNvSpPr/>
          <p:nvPr/>
        </p:nvSpPr>
        <p:spPr>
          <a:xfrm>
            <a:off x="710417" y="2519284"/>
            <a:ext cx="7610621" cy="1188720"/>
          </a:xfrm>
          <a:prstGeom prst="roundRect">
            <a:avLst/>
          </a:prstGeom>
          <a:solidFill>
            <a:srgbClr val="FF9933">
              <a:alpha val="47843"/>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Average Star Rating</a:t>
            </a:r>
          </a:p>
        </p:txBody>
      </p:sp>
      <p:sp>
        <p:nvSpPr>
          <p:cNvPr id="29" name="Rectangle: Rounded Corners 28">
            <a:extLst>
              <a:ext uri="{FF2B5EF4-FFF2-40B4-BE49-F238E27FC236}">
                <a16:creationId xmlns:a16="http://schemas.microsoft.com/office/drawing/2014/main" id="{EF63FA02-363B-479C-BD1A-434226E1B286}"/>
              </a:ext>
            </a:extLst>
          </p:cNvPr>
          <p:cNvSpPr/>
          <p:nvPr/>
        </p:nvSpPr>
        <p:spPr>
          <a:xfrm>
            <a:off x="745587" y="3856883"/>
            <a:ext cx="7610621" cy="1188720"/>
          </a:xfrm>
          <a:prstGeom prst="roundRect">
            <a:avLst/>
          </a:prstGeom>
          <a:solidFill>
            <a:srgbClr val="FFFF00">
              <a:alpha val="4980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             Average Emotiveness of reviews</a:t>
            </a:r>
          </a:p>
        </p:txBody>
      </p:sp>
      <p:pic>
        <p:nvPicPr>
          <p:cNvPr id="3" name="Graphic 2" descr="Star">
            <a:extLst>
              <a:ext uri="{FF2B5EF4-FFF2-40B4-BE49-F238E27FC236}">
                <a16:creationId xmlns:a16="http://schemas.microsoft.com/office/drawing/2014/main" id="{841A04D4-5544-4EB5-AA31-F984B6E73A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271" y="2647060"/>
            <a:ext cx="914400" cy="914400"/>
          </a:xfrm>
          <a:prstGeom prst="rect">
            <a:avLst/>
          </a:prstGeom>
        </p:spPr>
      </p:pic>
      <p:pic>
        <p:nvPicPr>
          <p:cNvPr id="14" name="Graphic 13" descr="Database">
            <a:extLst>
              <a:ext uri="{FF2B5EF4-FFF2-40B4-BE49-F238E27FC236}">
                <a16:creationId xmlns:a16="http://schemas.microsoft.com/office/drawing/2014/main" id="{1BAF967A-E2EB-4C69-B8A1-E6C60913B2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0332" y="1336430"/>
            <a:ext cx="914400" cy="914400"/>
          </a:xfrm>
          <a:prstGeom prst="rect">
            <a:avLst/>
          </a:prstGeom>
        </p:spPr>
      </p:pic>
      <p:grpSp>
        <p:nvGrpSpPr>
          <p:cNvPr id="24" name="Group 23">
            <a:extLst>
              <a:ext uri="{FF2B5EF4-FFF2-40B4-BE49-F238E27FC236}">
                <a16:creationId xmlns:a16="http://schemas.microsoft.com/office/drawing/2014/main" id="{3FAA66FD-E6B4-4E5D-BFBC-424AF2B4AD45}"/>
              </a:ext>
            </a:extLst>
          </p:cNvPr>
          <p:cNvGrpSpPr/>
          <p:nvPr/>
        </p:nvGrpSpPr>
        <p:grpSpPr>
          <a:xfrm>
            <a:off x="900332" y="4131203"/>
            <a:ext cx="2194560" cy="640080"/>
            <a:chOff x="309489" y="4673991"/>
            <a:chExt cx="2982350" cy="914400"/>
          </a:xfrm>
        </p:grpSpPr>
        <p:pic>
          <p:nvPicPr>
            <p:cNvPr id="20" name="Graphic 19" descr="Smiling face with no fill">
              <a:extLst>
                <a:ext uri="{FF2B5EF4-FFF2-40B4-BE49-F238E27FC236}">
                  <a16:creationId xmlns:a16="http://schemas.microsoft.com/office/drawing/2014/main" id="{B493FBB4-EA77-498C-AF0A-FB5ED484ED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489" y="4673991"/>
              <a:ext cx="914400" cy="914400"/>
            </a:xfrm>
            <a:prstGeom prst="rect">
              <a:avLst/>
            </a:prstGeom>
          </p:spPr>
        </p:pic>
        <p:pic>
          <p:nvPicPr>
            <p:cNvPr id="21" name="Graphic 20" descr="Nervous face with no fill">
              <a:extLst>
                <a:ext uri="{FF2B5EF4-FFF2-40B4-BE49-F238E27FC236}">
                  <a16:creationId xmlns:a16="http://schemas.microsoft.com/office/drawing/2014/main" id="{7352CA60-7157-4C24-8A75-D8871A722A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3464" y="4673991"/>
              <a:ext cx="914400" cy="914400"/>
            </a:xfrm>
            <a:prstGeom prst="rect">
              <a:avLst/>
            </a:prstGeom>
          </p:spPr>
        </p:pic>
        <p:pic>
          <p:nvPicPr>
            <p:cNvPr id="22" name="Graphic 21" descr="Sad face with no fill">
              <a:extLst>
                <a:ext uri="{FF2B5EF4-FFF2-40B4-BE49-F238E27FC236}">
                  <a16:creationId xmlns:a16="http://schemas.microsoft.com/office/drawing/2014/main" id="{29B19219-6DD7-476C-831D-5A34CF28DF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77439" y="4673991"/>
              <a:ext cx="914400" cy="914400"/>
            </a:xfrm>
            <a:prstGeom prst="rect">
              <a:avLst/>
            </a:prstGeom>
          </p:spPr>
        </p:pic>
      </p:grpSp>
      <p:pic>
        <p:nvPicPr>
          <p:cNvPr id="31" name="Graphic 30" descr="Questions">
            <a:extLst>
              <a:ext uri="{FF2B5EF4-FFF2-40B4-BE49-F238E27FC236}">
                <a16:creationId xmlns:a16="http://schemas.microsoft.com/office/drawing/2014/main" id="{0DD7B938-C146-49B5-8197-F665CC2F80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5993" y="5331642"/>
            <a:ext cx="914400" cy="914400"/>
          </a:xfrm>
          <a:prstGeom prst="rect">
            <a:avLst/>
          </a:prstGeom>
        </p:spPr>
      </p:pic>
      <p:sp>
        <p:nvSpPr>
          <p:cNvPr id="33" name="Title 32">
            <a:extLst>
              <a:ext uri="{FF2B5EF4-FFF2-40B4-BE49-F238E27FC236}">
                <a16:creationId xmlns:a16="http://schemas.microsoft.com/office/drawing/2014/main" id="{E4135388-5787-4687-9F20-01878DB7D421}"/>
              </a:ext>
            </a:extLst>
          </p:cNvPr>
          <p:cNvSpPr>
            <a:spLocks noGrp="1"/>
          </p:cNvSpPr>
          <p:nvPr>
            <p:ph type="title"/>
          </p:nvPr>
        </p:nvSpPr>
        <p:spPr>
          <a:xfrm>
            <a:off x="457200" y="182690"/>
            <a:ext cx="8229600" cy="1143000"/>
          </a:xfrm>
        </p:spPr>
        <p:txBody>
          <a:bodyPr>
            <a:normAutofit/>
          </a:bodyPr>
          <a:lstStyle/>
          <a:p>
            <a:r>
              <a:rPr lang="en-US" sz="4000" dirty="0"/>
              <a:t>Methodology</a:t>
            </a:r>
          </a:p>
        </p:txBody>
      </p:sp>
      <p:sp>
        <p:nvSpPr>
          <p:cNvPr id="2" name="Slide Number Placeholder 1">
            <a:extLst>
              <a:ext uri="{FF2B5EF4-FFF2-40B4-BE49-F238E27FC236}">
                <a16:creationId xmlns:a16="http://schemas.microsoft.com/office/drawing/2014/main" id="{C6411504-133F-4BAD-A7D2-AD57B2550141}"/>
              </a:ext>
            </a:extLst>
          </p:cNvPr>
          <p:cNvSpPr>
            <a:spLocks noGrp="1"/>
          </p:cNvSpPr>
          <p:nvPr>
            <p:ph type="sldNum" sz="quarter" idx="12"/>
          </p:nvPr>
        </p:nvSpPr>
        <p:spPr/>
        <p:txBody>
          <a:bodyPr/>
          <a:lstStyle/>
          <a:p>
            <a:fld id="{AD49A0FD-B478-D04A-A205-3413092C0345}" type="slidenum">
              <a:rPr lang="en-US" smtClean="0"/>
              <a:t>10</a:t>
            </a:fld>
            <a:endParaRPr lang="en-US"/>
          </a:p>
        </p:txBody>
      </p:sp>
    </p:spTree>
    <p:extLst>
      <p:ext uri="{BB962C8B-B14F-4D97-AF65-F5344CB8AC3E}">
        <p14:creationId xmlns:p14="http://schemas.microsoft.com/office/powerpoint/2010/main" val="1875333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ctr">
            <a:normAutofit/>
          </a:bodyPr>
          <a:lstStyle/>
          <a:p>
            <a:r>
              <a:rPr lang="en-US" dirty="0"/>
              <a:t>Lexical Cues</a:t>
            </a:r>
          </a:p>
        </p:txBody>
      </p:sp>
      <p:pic>
        <p:nvPicPr>
          <p:cNvPr id="5" name="Content Placeholder 4"/>
          <p:cNvPicPr>
            <a:picLocks noGrp="1" noChangeAspect="1"/>
          </p:cNvPicPr>
          <p:nvPr>
            <p:ph sz="half" idx="1"/>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Lst>
          </a:blip>
          <a:stretch/>
        </p:blipFill>
        <p:spPr>
          <a:xfrm>
            <a:off x="994228" y="2464784"/>
            <a:ext cx="4038600" cy="1928431"/>
          </a:xfrm>
          <a:prstGeom prst="rect">
            <a:avLst/>
          </a:prstGeom>
          <a:noFill/>
        </p:spPr>
      </p:pic>
      <p:pic>
        <p:nvPicPr>
          <p:cNvPr id="6" name="Picture 5">
            <a:extLst>
              <a:ext uri="{FF2B5EF4-FFF2-40B4-BE49-F238E27FC236}">
                <a16:creationId xmlns:a16="http://schemas.microsoft.com/office/drawing/2014/main" id="{16A69A9C-0F31-4303-B34A-BBB32258E84E}"/>
              </a:ext>
            </a:extLst>
          </p:cNvPr>
          <p:cNvPicPr>
            <a:picLocks noChangeAspect="1"/>
          </p:cNvPicPr>
          <p:nvPr/>
        </p:nvPicPr>
        <p:blipFill>
          <a:blip r:embed="rId4"/>
          <a:stretch>
            <a:fillRect/>
          </a:stretch>
        </p:blipFill>
        <p:spPr>
          <a:xfrm>
            <a:off x="5156202" y="1127914"/>
            <a:ext cx="2855684" cy="5133666"/>
          </a:xfrm>
          <a:prstGeom prst="rect">
            <a:avLst/>
          </a:prstGeom>
        </p:spPr>
      </p:pic>
      <p:sp>
        <p:nvSpPr>
          <p:cNvPr id="3" name="Slide Number Placeholder 2">
            <a:extLst>
              <a:ext uri="{FF2B5EF4-FFF2-40B4-BE49-F238E27FC236}">
                <a16:creationId xmlns:a16="http://schemas.microsoft.com/office/drawing/2014/main" id="{782E40FF-0E5A-436B-8D36-A723B42E8CB0}"/>
              </a:ext>
            </a:extLst>
          </p:cNvPr>
          <p:cNvSpPr>
            <a:spLocks noGrp="1"/>
          </p:cNvSpPr>
          <p:nvPr>
            <p:ph type="sldNum" sz="quarter" idx="12"/>
          </p:nvPr>
        </p:nvSpPr>
        <p:spPr/>
        <p:txBody>
          <a:bodyPr/>
          <a:lstStyle/>
          <a:p>
            <a:fld id="{AD49A0FD-B478-D04A-A205-3413092C0345}" type="slidenum">
              <a:rPr lang="en-US" smtClean="0"/>
              <a:t>11</a:t>
            </a:fld>
            <a:endParaRPr lang="en-US"/>
          </a:p>
        </p:txBody>
      </p:sp>
    </p:spTree>
    <p:extLst>
      <p:ext uri="{BB962C8B-B14F-4D97-AF65-F5344CB8AC3E}">
        <p14:creationId xmlns:p14="http://schemas.microsoft.com/office/powerpoint/2010/main" val="4156751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Results-Toronto</a:t>
            </a:r>
          </a:p>
        </p:txBody>
      </p:sp>
      <p:pic>
        <p:nvPicPr>
          <p:cNvPr id="7" name="Picture 6"/>
          <p:cNvPicPr>
            <a:picLocks noChangeAspect="1"/>
          </p:cNvPicPr>
          <p:nvPr/>
        </p:nvPicPr>
        <p:blipFill>
          <a:blip r:embed="rId2"/>
          <a:stretch>
            <a:fillRect/>
          </a:stretch>
        </p:blipFill>
        <p:spPr>
          <a:xfrm>
            <a:off x="302750" y="1899137"/>
            <a:ext cx="8761498" cy="2715065"/>
          </a:xfrm>
          <a:prstGeom prst="rect">
            <a:avLst/>
          </a:prstGeom>
        </p:spPr>
      </p:pic>
      <p:sp>
        <p:nvSpPr>
          <p:cNvPr id="3" name="Slide Number Placeholder 2">
            <a:extLst>
              <a:ext uri="{FF2B5EF4-FFF2-40B4-BE49-F238E27FC236}">
                <a16:creationId xmlns:a16="http://schemas.microsoft.com/office/drawing/2014/main" id="{DCDBE6C7-C9FD-4937-846E-59C0FC8A2ECD}"/>
              </a:ext>
            </a:extLst>
          </p:cNvPr>
          <p:cNvSpPr>
            <a:spLocks noGrp="1"/>
          </p:cNvSpPr>
          <p:nvPr>
            <p:ph type="sldNum" sz="quarter" idx="12"/>
          </p:nvPr>
        </p:nvSpPr>
        <p:spPr/>
        <p:txBody>
          <a:bodyPr/>
          <a:lstStyle/>
          <a:p>
            <a:fld id="{AD49A0FD-B478-D04A-A205-3413092C0345}" type="slidenum">
              <a:rPr lang="en-US" smtClean="0"/>
              <a:t>12</a:t>
            </a:fld>
            <a:endParaRPr lang="en-US"/>
          </a:p>
        </p:txBody>
      </p:sp>
    </p:spTree>
    <p:extLst>
      <p:ext uri="{BB962C8B-B14F-4D97-AF65-F5344CB8AC3E}">
        <p14:creationId xmlns:p14="http://schemas.microsoft.com/office/powerpoint/2010/main" val="441106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Results-Toronto</a:t>
            </a:r>
          </a:p>
        </p:txBody>
      </p:sp>
      <p:pic>
        <p:nvPicPr>
          <p:cNvPr id="7" name="Picture 6"/>
          <p:cNvPicPr>
            <a:picLocks/>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63372" y="3869460"/>
            <a:ext cx="6581481" cy="2598322"/>
          </a:xfrm>
          <a:prstGeom prst="rect">
            <a:avLst/>
          </a:prstGeom>
        </p:spPr>
      </p:pic>
      <p:pic>
        <p:nvPicPr>
          <p:cNvPr id="9" name="Picture 8"/>
          <p:cNvPicPr>
            <a:picLocks/>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44780" y="1212729"/>
            <a:ext cx="6438900" cy="2598321"/>
          </a:xfrm>
          <a:prstGeom prst="rect">
            <a:avLst/>
          </a:prstGeom>
        </p:spPr>
      </p:pic>
      <p:pic>
        <p:nvPicPr>
          <p:cNvPr id="11" name="Graphic 10" descr="Warning">
            <a:extLst>
              <a:ext uri="{FF2B5EF4-FFF2-40B4-BE49-F238E27FC236}">
                <a16:creationId xmlns:a16="http://schemas.microsoft.com/office/drawing/2014/main" id="{3FD023A6-7E06-4C62-AEB8-ADCBB430A2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3680" y="1114405"/>
            <a:ext cx="822960" cy="822960"/>
          </a:xfrm>
          <a:prstGeom prst="rect">
            <a:avLst/>
          </a:prstGeom>
        </p:spPr>
      </p:pic>
      <p:sp>
        <p:nvSpPr>
          <p:cNvPr id="12" name="TextBox 11">
            <a:extLst>
              <a:ext uri="{FF2B5EF4-FFF2-40B4-BE49-F238E27FC236}">
                <a16:creationId xmlns:a16="http://schemas.microsoft.com/office/drawing/2014/main" id="{FB5EB2BB-D453-4AF1-ABDB-4F419846ABAA}"/>
              </a:ext>
            </a:extLst>
          </p:cNvPr>
          <p:cNvSpPr txBox="1"/>
          <p:nvPr/>
        </p:nvSpPr>
        <p:spPr>
          <a:xfrm>
            <a:off x="7365055" y="1291034"/>
            <a:ext cx="1628972" cy="646331"/>
          </a:xfrm>
          <a:prstGeom prst="rect">
            <a:avLst/>
          </a:prstGeom>
          <a:noFill/>
        </p:spPr>
        <p:txBody>
          <a:bodyPr wrap="none" rtlCol="0">
            <a:spAutoFit/>
          </a:bodyPr>
          <a:lstStyle/>
          <a:p>
            <a:r>
              <a:rPr lang="en-US" i="1" dirty="0"/>
              <a:t>Fake Reviews </a:t>
            </a:r>
          </a:p>
          <a:p>
            <a:r>
              <a:rPr lang="en-US" i="1" dirty="0"/>
              <a:t>Driving results?</a:t>
            </a:r>
          </a:p>
        </p:txBody>
      </p:sp>
      <p:sp>
        <p:nvSpPr>
          <p:cNvPr id="3" name="Slide Number Placeholder 2">
            <a:extLst>
              <a:ext uri="{FF2B5EF4-FFF2-40B4-BE49-F238E27FC236}">
                <a16:creationId xmlns:a16="http://schemas.microsoft.com/office/drawing/2014/main" id="{88CAAC81-15AC-4FD4-9078-ABCC8BF38A62}"/>
              </a:ext>
            </a:extLst>
          </p:cNvPr>
          <p:cNvSpPr>
            <a:spLocks noGrp="1"/>
          </p:cNvSpPr>
          <p:nvPr>
            <p:ph type="sldNum" sz="quarter" idx="12"/>
          </p:nvPr>
        </p:nvSpPr>
        <p:spPr/>
        <p:txBody>
          <a:bodyPr/>
          <a:lstStyle/>
          <a:p>
            <a:fld id="{AD49A0FD-B478-D04A-A205-3413092C0345}" type="slidenum">
              <a:rPr lang="en-US" smtClean="0"/>
              <a:t>13</a:t>
            </a:fld>
            <a:endParaRPr lang="en-US"/>
          </a:p>
        </p:txBody>
      </p:sp>
    </p:spTree>
    <p:extLst>
      <p:ext uri="{BB962C8B-B14F-4D97-AF65-F5344CB8AC3E}">
        <p14:creationId xmlns:p14="http://schemas.microsoft.com/office/powerpoint/2010/main" val="207717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75000"/>
                  </a:schemeClr>
                </a:solidFill>
              </a:rPr>
              <a:t>Variable Extraction</a:t>
            </a:r>
          </a:p>
        </p:txBody>
      </p:sp>
      <p:pic>
        <p:nvPicPr>
          <p:cNvPr id="7" name="Picture 6"/>
          <p:cNvPicPr>
            <a:picLocks noChangeAspect="1"/>
          </p:cNvPicPr>
          <p:nvPr/>
        </p:nvPicPr>
        <p:blipFill>
          <a:blip r:embed="rId2"/>
          <a:stretch>
            <a:fillRect/>
          </a:stretch>
        </p:blipFill>
        <p:spPr>
          <a:xfrm>
            <a:off x="457200" y="1417638"/>
            <a:ext cx="4086353" cy="241289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0" y="3830532"/>
            <a:ext cx="9144000" cy="2532326"/>
          </a:xfrm>
          <a:prstGeom prst="rect">
            <a:avLst/>
          </a:prstGeom>
        </p:spPr>
      </p:pic>
      <p:sp>
        <p:nvSpPr>
          <p:cNvPr id="13" name="TextBox 12"/>
          <p:cNvSpPr txBox="1"/>
          <p:nvPr/>
        </p:nvSpPr>
        <p:spPr>
          <a:xfrm>
            <a:off x="7141687" y="5017359"/>
            <a:ext cx="1700418" cy="369332"/>
          </a:xfrm>
          <a:prstGeom prst="rect">
            <a:avLst/>
          </a:prstGeom>
          <a:noFill/>
        </p:spPr>
        <p:txBody>
          <a:bodyPr wrap="none" rtlCol="0">
            <a:spAutoFit/>
          </a:bodyPr>
          <a:lstStyle/>
          <a:p>
            <a:r>
              <a:rPr lang="en-US" i="1" dirty="0"/>
              <a:t>SN=(P-N)/(P+N)</a:t>
            </a:r>
          </a:p>
        </p:txBody>
      </p:sp>
      <p:sp>
        <p:nvSpPr>
          <p:cNvPr id="3" name="Slide Number Placeholder 2">
            <a:extLst>
              <a:ext uri="{FF2B5EF4-FFF2-40B4-BE49-F238E27FC236}">
                <a16:creationId xmlns:a16="http://schemas.microsoft.com/office/drawing/2014/main" id="{0EB4EC2F-2C54-4324-B0FD-EF22373FA418}"/>
              </a:ext>
            </a:extLst>
          </p:cNvPr>
          <p:cNvSpPr>
            <a:spLocks noGrp="1"/>
          </p:cNvSpPr>
          <p:nvPr>
            <p:ph type="sldNum" sz="quarter" idx="12"/>
          </p:nvPr>
        </p:nvSpPr>
        <p:spPr/>
        <p:txBody>
          <a:bodyPr/>
          <a:lstStyle/>
          <a:p>
            <a:fld id="{AD49A0FD-B478-D04A-A205-3413092C0345}" type="slidenum">
              <a:rPr lang="en-US" smtClean="0"/>
              <a:t>14</a:t>
            </a:fld>
            <a:endParaRPr lang="en-US"/>
          </a:p>
        </p:txBody>
      </p:sp>
    </p:spTree>
    <p:extLst>
      <p:ext uri="{BB962C8B-B14F-4D97-AF65-F5344CB8AC3E}">
        <p14:creationId xmlns:p14="http://schemas.microsoft.com/office/powerpoint/2010/main" val="3934822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75000"/>
                  </a:schemeClr>
                </a:solidFill>
              </a:rPr>
              <a:t>Spreadsheet</a:t>
            </a:r>
            <a:r>
              <a:rPr lang="en-US" dirty="0"/>
              <a:t> </a:t>
            </a:r>
            <a:r>
              <a:rPr lang="en-US" dirty="0">
                <a:solidFill>
                  <a:schemeClr val="accent3">
                    <a:lumMod val="75000"/>
                  </a:schemeClr>
                </a:solidFill>
              </a:rPr>
              <a:t>Example</a:t>
            </a:r>
          </a:p>
        </p:txBody>
      </p:sp>
      <p:pic>
        <p:nvPicPr>
          <p:cNvPr id="4" name="Content Placeholder 3"/>
          <p:cNvPicPr>
            <a:picLocks noGrp="1" noChangeAspect="1"/>
          </p:cNvPicPr>
          <p:nvPr>
            <p:ph idx="1"/>
          </p:nvPr>
        </p:nvPicPr>
        <p:blipFill>
          <a:blip r:embed="rId2"/>
          <a:srcRect/>
          <a:stretch>
            <a:fillRect/>
          </a:stretch>
        </p:blipFill>
        <p:spPr>
          <a:xfrm>
            <a:off x="928413" y="1639887"/>
            <a:ext cx="7542730" cy="4338827"/>
          </a:xfrm>
          <a:prstGeom prst="rect">
            <a:avLst/>
          </a:prstGeom>
        </p:spPr>
      </p:pic>
      <p:sp>
        <p:nvSpPr>
          <p:cNvPr id="3" name="Slide Number Placeholder 2">
            <a:extLst>
              <a:ext uri="{FF2B5EF4-FFF2-40B4-BE49-F238E27FC236}">
                <a16:creationId xmlns:a16="http://schemas.microsoft.com/office/drawing/2014/main" id="{1D3424C6-1645-4A7A-B869-210CF24B3133}"/>
              </a:ext>
            </a:extLst>
          </p:cNvPr>
          <p:cNvSpPr>
            <a:spLocks noGrp="1"/>
          </p:cNvSpPr>
          <p:nvPr>
            <p:ph type="sldNum" sz="quarter" idx="12"/>
          </p:nvPr>
        </p:nvSpPr>
        <p:spPr/>
        <p:txBody>
          <a:bodyPr/>
          <a:lstStyle/>
          <a:p>
            <a:fld id="{AD49A0FD-B478-D04A-A205-3413092C0345}" type="slidenum">
              <a:rPr lang="en-US" smtClean="0"/>
              <a:t>15</a:t>
            </a:fld>
            <a:endParaRPr lang="en-US"/>
          </a:p>
        </p:txBody>
      </p:sp>
    </p:spTree>
    <p:extLst>
      <p:ext uri="{BB962C8B-B14F-4D97-AF65-F5344CB8AC3E}">
        <p14:creationId xmlns:p14="http://schemas.microsoft.com/office/powerpoint/2010/main" val="2879693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E7AC5-7719-4864-8784-D9A9FFA47500}"/>
              </a:ext>
            </a:extLst>
          </p:cNvPr>
          <p:cNvSpPr>
            <a:spLocks noGrp="1"/>
          </p:cNvSpPr>
          <p:nvPr>
            <p:ph type="title"/>
          </p:nvPr>
        </p:nvSpPr>
        <p:spPr/>
        <p:txBody>
          <a:bodyPr/>
          <a:lstStyle/>
          <a:p>
            <a:r>
              <a:rPr lang="en-US" dirty="0"/>
              <a:t>Fake Reviews</a:t>
            </a:r>
          </a:p>
        </p:txBody>
      </p:sp>
      <p:sp>
        <p:nvSpPr>
          <p:cNvPr id="4" name="Content Placeholder 3">
            <a:extLst>
              <a:ext uri="{FF2B5EF4-FFF2-40B4-BE49-F238E27FC236}">
                <a16:creationId xmlns:a16="http://schemas.microsoft.com/office/drawing/2014/main" id="{2E741B11-2AF7-4A13-9965-377C45568020}"/>
              </a:ext>
            </a:extLst>
          </p:cNvPr>
          <p:cNvSpPr>
            <a:spLocks noGrp="1"/>
          </p:cNvSpPr>
          <p:nvPr>
            <p:ph idx="1"/>
          </p:nvPr>
        </p:nvSpPr>
        <p:spPr/>
        <p:txBody>
          <a:bodyPr/>
          <a:lstStyle/>
          <a:p>
            <a:r>
              <a:rPr lang="en-US" dirty="0"/>
              <a:t>Positive deceptive reviews are generally more positive and negative deceptive reviews were more negative in sentiment when compared with the truthful reviews generated by actual customers [6].</a:t>
            </a:r>
          </a:p>
        </p:txBody>
      </p:sp>
      <p:sp>
        <p:nvSpPr>
          <p:cNvPr id="2" name="Slide Number Placeholder 1">
            <a:extLst>
              <a:ext uri="{FF2B5EF4-FFF2-40B4-BE49-F238E27FC236}">
                <a16:creationId xmlns:a16="http://schemas.microsoft.com/office/drawing/2014/main" id="{E15ADF73-14A4-40EB-B964-FD655D1614A0}"/>
              </a:ext>
            </a:extLst>
          </p:cNvPr>
          <p:cNvSpPr>
            <a:spLocks noGrp="1"/>
          </p:cNvSpPr>
          <p:nvPr>
            <p:ph type="sldNum" sz="quarter" idx="12"/>
          </p:nvPr>
        </p:nvSpPr>
        <p:spPr/>
        <p:txBody>
          <a:bodyPr/>
          <a:lstStyle/>
          <a:p>
            <a:fld id="{AD49A0FD-B478-D04A-A205-3413092C0345}" type="slidenum">
              <a:rPr lang="en-US" smtClean="0"/>
              <a:t>16</a:t>
            </a:fld>
            <a:endParaRPr lang="en-US"/>
          </a:p>
        </p:txBody>
      </p:sp>
    </p:spTree>
    <p:extLst>
      <p:ext uri="{BB962C8B-B14F-4D97-AF65-F5344CB8AC3E}">
        <p14:creationId xmlns:p14="http://schemas.microsoft.com/office/powerpoint/2010/main" val="3311835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8BA7-C268-46DD-86F2-634877340940}"/>
              </a:ext>
            </a:extLst>
          </p:cNvPr>
          <p:cNvSpPr>
            <a:spLocks noGrp="1"/>
          </p:cNvSpPr>
          <p:nvPr>
            <p:ph type="title"/>
          </p:nvPr>
        </p:nvSpPr>
        <p:spPr/>
        <p:txBody>
          <a:bodyPr/>
          <a:lstStyle/>
          <a:p>
            <a:r>
              <a:rPr lang="en-US" dirty="0"/>
              <a:t>Classification of deceptive reviews</a:t>
            </a:r>
          </a:p>
        </p:txBody>
      </p:sp>
      <p:pic>
        <p:nvPicPr>
          <p:cNvPr id="4" name="Picture 3">
            <a:extLst>
              <a:ext uri="{FF2B5EF4-FFF2-40B4-BE49-F238E27FC236}">
                <a16:creationId xmlns:a16="http://schemas.microsoft.com/office/drawing/2014/main" id="{D20E8AE7-3DE2-4522-A26D-BE7A60891D0E}"/>
              </a:ext>
            </a:extLst>
          </p:cNvPr>
          <p:cNvPicPr>
            <a:picLocks noChangeAspect="1"/>
          </p:cNvPicPr>
          <p:nvPr/>
        </p:nvPicPr>
        <p:blipFill>
          <a:blip r:embed="rId2"/>
          <a:stretch>
            <a:fillRect/>
          </a:stretch>
        </p:blipFill>
        <p:spPr>
          <a:xfrm>
            <a:off x="185737" y="1686807"/>
            <a:ext cx="8772525" cy="3057525"/>
          </a:xfrm>
          <a:prstGeom prst="rect">
            <a:avLst/>
          </a:prstGeom>
        </p:spPr>
      </p:pic>
      <p:sp>
        <p:nvSpPr>
          <p:cNvPr id="3" name="Slide Number Placeholder 2">
            <a:extLst>
              <a:ext uri="{FF2B5EF4-FFF2-40B4-BE49-F238E27FC236}">
                <a16:creationId xmlns:a16="http://schemas.microsoft.com/office/drawing/2014/main" id="{8177D02F-1D56-415E-8CA5-F5CD00DD22C8}"/>
              </a:ext>
            </a:extLst>
          </p:cNvPr>
          <p:cNvSpPr>
            <a:spLocks noGrp="1"/>
          </p:cNvSpPr>
          <p:nvPr>
            <p:ph type="sldNum" sz="quarter" idx="12"/>
          </p:nvPr>
        </p:nvSpPr>
        <p:spPr/>
        <p:txBody>
          <a:bodyPr/>
          <a:lstStyle/>
          <a:p>
            <a:fld id="{AD49A0FD-B478-D04A-A205-3413092C0345}" type="slidenum">
              <a:rPr lang="en-US" smtClean="0"/>
              <a:t>17</a:t>
            </a:fld>
            <a:endParaRPr lang="en-US"/>
          </a:p>
        </p:txBody>
      </p:sp>
    </p:spTree>
    <p:extLst>
      <p:ext uri="{BB962C8B-B14F-4D97-AF65-F5344CB8AC3E}">
        <p14:creationId xmlns:p14="http://schemas.microsoft.com/office/powerpoint/2010/main" val="2815204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5F93-2BE7-48A9-90BB-DC2B1C73AF73}"/>
              </a:ext>
            </a:extLst>
          </p:cNvPr>
          <p:cNvSpPr>
            <a:spLocks noGrp="1"/>
          </p:cNvSpPr>
          <p:nvPr>
            <p:ph type="title"/>
          </p:nvPr>
        </p:nvSpPr>
        <p:spPr/>
        <p:txBody>
          <a:bodyPr>
            <a:normAutofit fontScale="90000"/>
          </a:bodyPr>
          <a:lstStyle/>
          <a:p>
            <a:r>
              <a:rPr lang="en-US" dirty="0"/>
              <a:t>Classification of Fake Reviews-Methodology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E82B59-E0B4-4D54-84CB-1FB58E3107D9}"/>
                  </a:ext>
                </a:extLst>
              </p:cNvPr>
              <p:cNvSpPr>
                <a:spLocks noGrp="1"/>
              </p:cNvSpPr>
              <p:nvPr>
                <p:ph idx="1"/>
              </p:nvPr>
            </p:nvSpPr>
            <p:spPr/>
            <p:txBody>
              <a:bodyPr>
                <a:normAutofit/>
              </a:bodyPr>
              <a:lstStyle/>
              <a:p>
                <a:r>
                  <a:rPr lang="en-US" dirty="0"/>
                  <a:t>Compute the sentiment polarity (SN) before and after the event for every review.</a:t>
                </a:r>
              </a:p>
              <a:p>
                <a:r>
                  <a:rPr lang="en-US" dirty="0"/>
                  <a:t>Create probabilities for a class (Fake &amp; No Fake) and then set the </a:t>
                </a:r>
                <a:r>
                  <a:rPr lang="en-US" i="1" dirty="0"/>
                  <a:t>cut off threshold</a:t>
                </a:r>
                <a:r>
                  <a:rPr lang="en-US" dirty="0"/>
                  <a:t> for the class.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𝑃𝑜𝑠𝑡𝑒𝑟𝑖𝑜𝑟</m:t>
                      </m:r>
                      <m:r>
                        <a:rPr lang="en-US" b="0" i="1" smtClean="0">
                          <a:latin typeface="Cambria Math" panose="02040503050406030204" pitchFamily="18" charset="0"/>
                        </a:rPr>
                        <m:t> </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m:t>
                      </m:r>
                      <m:r>
                        <a:rPr lang="en-US" b="0" i="1" smtClean="0">
                          <a:latin typeface="Cambria Math" panose="02040503050406030204" pitchFamily="18" charset="0"/>
                        </a:rPr>
                        <m:t>𝑃𝑟𝑖𝑜𝑟</m:t>
                      </m:r>
                      <m:r>
                        <a:rPr lang="en-US" b="0" i="1" smtClean="0">
                          <a:latin typeface="Cambria Math" panose="02040503050406030204" pitchFamily="18" charset="0"/>
                        </a:rPr>
                        <m:t> </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m:t>
                      </m:r>
                      <m:r>
                        <a:rPr lang="en-US" b="0" i="1" smtClean="0">
                          <a:latin typeface="Cambria Math" panose="02040503050406030204" pitchFamily="18" charset="0"/>
                        </a:rPr>
                        <m:t>𝑛𝑒𝑤</m:t>
                      </m:r>
                      <m:r>
                        <a:rPr lang="en-US" b="0" i="1" smtClean="0">
                          <a:latin typeface="Cambria Math" panose="02040503050406030204" pitchFamily="18" charset="0"/>
                        </a:rPr>
                        <m:t> </m:t>
                      </m:r>
                      <m:r>
                        <a:rPr lang="en-US" b="0" i="1" smtClean="0">
                          <a:latin typeface="Cambria Math" panose="02040503050406030204" pitchFamily="18" charset="0"/>
                        </a:rPr>
                        <m:t>𝑒𝑣𝑖𝑑𝑒𝑛𝑐𝑒</m:t>
                      </m:r>
                    </m:oMath>
                  </m:oMathPara>
                </a14:m>
                <a:endParaRPr lang="en-US" dirty="0"/>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CE82B59-E0B4-4D54-84CB-1FB58E3107D9}"/>
                  </a:ext>
                </a:extLst>
              </p:cNvPr>
              <p:cNvSpPr>
                <a:spLocks noGrp="1" noRot="1" noChangeAspect="1" noMove="1" noResize="1" noEditPoints="1" noAdjustHandles="1" noChangeArrowheads="1" noChangeShapeType="1" noTextEdit="1"/>
              </p:cNvSpPr>
              <p:nvPr>
                <p:ph idx="1"/>
              </p:nvPr>
            </p:nvSpPr>
            <p:spPr>
              <a:blipFill>
                <a:blip r:embed="rId2"/>
                <a:stretch>
                  <a:fillRect l="-1704" t="-1752" r="-28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1919147-9E04-47D5-A9E6-2E2BC7996AD6}"/>
              </a:ext>
            </a:extLst>
          </p:cNvPr>
          <p:cNvSpPr>
            <a:spLocks noGrp="1"/>
          </p:cNvSpPr>
          <p:nvPr>
            <p:ph type="sldNum" sz="quarter" idx="12"/>
          </p:nvPr>
        </p:nvSpPr>
        <p:spPr/>
        <p:txBody>
          <a:bodyPr/>
          <a:lstStyle/>
          <a:p>
            <a:fld id="{AD49A0FD-B478-D04A-A205-3413092C0345}" type="slidenum">
              <a:rPr lang="en-US" smtClean="0"/>
              <a:t>18</a:t>
            </a:fld>
            <a:endParaRPr lang="en-US"/>
          </a:p>
        </p:txBody>
      </p:sp>
    </p:spTree>
    <p:extLst>
      <p:ext uri="{BB962C8B-B14F-4D97-AF65-F5344CB8AC3E}">
        <p14:creationId xmlns:p14="http://schemas.microsoft.com/office/powerpoint/2010/main" val="2343742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867B4-022C-41E7-8E04-26D8BCFD3B4D}"/>
              </a:ext>
            </a:extLst>
          </p:cNvPr>
          <p:cNvSpPr>
            <a:spLocks noGrp="1"/>
          </p:cNvSpPr>
          <p:nvPr>
            <p:ph type="title"/>
          </p:nvPr>
        </p:nvSpPr>
        <p:spPr/>
        <p:txBody>
          <a:bodyPr>
            <a:normAutofit fontScale="90000"/>
          </a:bodyPr>
          <a:lstStyle/>
          <a:p>
            <a:r>
              <a:rPr lang="en-US" dirty="0"/>
              <a:t>Classification of Fake Reviews-Methodology…</a:t>
            </a:r>
          </a:p>
        </p:txBody>
      </p:sp>
      <p:sp>
        <p:nvSpPr>
          <p:cNvPr id="3" name="Content Placeholder 2">
            <a:extLst>
              <a:ext uri="{FF2B5EF4-FFF2-40B4-BE49-F238E27FC236}">
                <a16:creationId xmlns:a16="http://schemas.microsoft.com/office/drawing/2014/main" id="{15B71913-D5BB-42F9-B74F-6CA2B2963925}"/>
              </a:ext>
            </a:extLst>
          </p:cNvPr>
          <p:cNvSpPr>
            <a:spLocks noGrp="1"/>
          </p:cNvSpPr>
          <p:nvPr>
            <p:ph idx="1"/>
          </p:nvPr>
        </p:nvSpPr>
        <p:spPr/>
        <p:txBody>
          <a:bodyPr/>
          <a:lstStyle/>
          <a:p>
            <a:r>
              <a:rPr lang="en-US" dirty="0"/>
              <a:t>Where prior probability is calculated from the training data set and posterior probability is the probability after classification of test data.</a:t>
            </a:r>
          </a:p>
          <a:p>
            <a:r>
              <a:rPr lang="en-US" dirty="0"/>
              <a:t>Optimize for precision: TP/(TP+FP) and recall: TP/(TP+FN) by varying the threshold.</a:t>
            </a:r>
          </a:p>
          <a:p>
            <a:r>
              <a:rPr lang="en-US" dirty="0"/>
              <a:t>The results can be then tested for significance.</a:t>
            </a:r>
          </a:p>
        </p:txBody>
      </p:sp>
      <p:sp>
        <p:nvSpPr>
          <p:cNvPr id="4" name="Slide Number Placeholder 3">
            <a:extLst>
              <a:ext uri="{FF2B5EF4-FFF2-40B4-BE49-F238E27FC236}">
                <a16:creationId xmlns:a16="http://schemas.microsoft.com/office/drawing/2014/main" id="{1E24EA51-B21E-4FC1-BEF3-79174C69C7D3}"/>
              </a:ext>
            </a:extLst>
          </p:cNvPr>
          <p:cNvSpPr>
            <a:spLocks noGrp="1"/>
          </p:cNvSpPr>
          <p:nvPr>
            <p:ph type="sldNum" sz="quarter" idx="12"/>
          </p:nvPr>
        </p:nvSpPr>
        <p:spPr/>
        <p:txBody>
          <a:bodyPr/>
          <a:lstStyle/>
          <a:p>
            <a:fld id="{AD49A0FD-B478-D04A-A205-3413092C0345}" type="slidenum">
              <a:rPr lang="en-US" smtClean="0"/>
              <a:t>19</a:t>
            </a:fld>
            <a:endParaRPr lang="en-US"/>
          </a:p>
        </p:txBody>
      </p:sp>
    </p:spTree>
    <p:extLst>
      <p:ext uri="{BB962C8B-B14F-4D97-AF65-F5344CB8AC3E}">
        <p14:creationId xmlns:p14="http://schemas.microsoft.com/office/powerpoint/2010/main" val="2423596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ctr">
            <a:normAutofit/>
          </a:bodyPr>
          <a:lstStyle/>
          <a:p>
            <a:r>
              <a:rPr lang="en-US" dirty="0"/>
              <a:t>Customer Reviews</a:t>
            </a:r>
          </a:p>
        </p:txBody>
      </p:sp>
      <p:graphicFrame>
        <p:nvGraphicFramePr>
          <p:cNvPr id="5" name="Content Placeholder 2">
            <a:extLst>
              <a:ext uri="{FF2B5EF4-FFF2-40B4-BE49-F238E27FC236}">
                <a16:creationId xmlns:a16="http://schemas.microsoft.com/office/drawing/2014/main" id="{A16D8272-A472-47FB-971C-4B41C4D54749}"/>
              </a:ext>
            </a:extLst>
          </p:cNvPr>
          <p:cNvGraphicFramePr>
            <a:graphicFrameLocks noGrp="1"/>
          </p:cNvGraphicFramePr>
          <p:nvPr>
            <p:ph idx="1"/>
            <p:extLst>
              <p:ext uri="{D42A27DB-BD31-4B8C-83A1-F6EECF244321}">
                <p14:modId xmlns:p14="http://schemas.microsoft.com/office/powerpoint/2010/main" val="350478540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C82A66A-E49B-4E86-A147-FEFCAF0750BD}"/>
              </a:ext>
            </a:extLst>
          </p:cNvPr>
          <p:cNvSpPr>
            <a:spLocks noGrp="1"/>
          </p:cNvSpPr>
          <p:nvPr>
            <p:ph type="sldNum" sz="quarter" idx="12"/>
          </p:nvPr>
        </p:nvSpPr>
        <p:spPr/>
        <p:txBody>
          <a:bodyPr/>
          <a:lstStyle/>
          <a:p>
            <a:fld id="{AD49A0FD-B478-D04A-A205-3413092C0345}" type="slidenum">
              <a:rPr lang="en-US" smtClean="0"/>
              <a:t>2</a:t>
            </a:fld>
            <a:endParaRPr lang="en-US"/>
          </a:p>
        </p:txBody>
      </p:sp>
    </p:spTree>
    <p:extLst>
      <p:ext uri="{BB962C8B-B14F-4D97-AF65-F5344CB8AC3E}">
        <p14:creationId xmlns:p14="http://schemas.microsoft.com/office/powerpoint/2010/main" val="529176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B36E-2D15-4730-92B2-7AE043D39C2F}"/>
              </a:ext>
            </a:extLst>
          </p:cNvPr>
          <p:cNvSpPr>
            <a:spLocks noGrp="1"/>
          </p:cNvSpPr>
          <p:nvPr>
            <p:ph type="title"/>
          </p:nvPr>
        </p:nvSpPr>
        <p:spPr>
          <a:xfrm>
            <a:off x="457200" y="172367"/>
            <a:ext cx="8229600" cy="1143000"/>
          </a:xfrm>
        </p:spPr>
        <p:txBody>
          <a:bodyPr/>
          <a:lstStyle/>
          <a:p>
            <a:r>
              <a:rPr lang="en-US" dirty="0"/>
              <a:t>Implementation in R using LDA</a:t>
            </a:r>
          </a:p>
        </p:txBody>
      </p:sp>
      <p:pic>
        <p:nvPicPr>
          <p:cNvPr id="4" name="Content Placeholder 3">
            <a:extLst>
              <a:ext uri="{FF2B5EF4-FFF2-40B4-BE49-F238E27FC236}">
                <a16:creationId xmlns:a16="http://schemas.microsoft.com/office/drawing/2014/main" id="{9EE75F72-8477-43C7-B284-F4EABC5A0EE9}"/>
              </a:ext>
            </a:extLst>
          </p:cNvPr>
          <p:cNvPicPr>
            <a:picLocks noGrp="1" noChangeAspect="1"/>
          </p:cNvPicPr>
          <p:nvPr>
            <p:ph idx="1"/>
          </p:nvPr>
        </p:nvPicPr>
        <p:blipFill>
          <a:blip r:embed="rId2"/>
          <a:stretch>
            <a:fillRect/>
          </a:stretch>
        </p:blipFill>
        <p:spPr>
          <a:xfrm>
            <a:off x="457200" y="3209380"/>
            <a:ext cx="2788124" cy="2865572"/>
          </a:xfrm>
          <a:prstGeom prst="rect">
            <a:avLst/>
          </a:prstGeom>
        </p:spPr>
      </p:pic>
      <p:sp>
        <p:nvSpPr>
          <p:cNvPr id="6" name="TextBox 5">
            <a:extLst>
              <a:ext uri="{FF2B5EF4-FFF2-40B4-BE49-F238E27FC236}">
                <a16:creationId xmlns:a16="http://schemas.microsoft.com/office/drawing/2014/main" id="{7C6B6963-608D-4300-9784-AF57CF71D9D9}"/>
              </a:ext>
            </a:extLst>
          </p:cNvPr>
          <p:cNvSpPr txBox="1"/>
          <p:nvPr/>
        </p:nvSpPr>
        <p:spPr>
          <a:xfrm>
            <a:off x="801858" y="5106572"/>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FAABF951-2296-49D4-A85F-D53336638B98}"/>
              </a:ext>
            </a:extLst>
          </p:cNvPr>
          <p:cNvPicPr>
            <a:picLocks noChangeAspect="1"/>
          </p:cNvPicPr>
          <p:nvPr/>
        </p:nvPicPr>
        <p:blipFill>
          <a:blip r:embed="rId3"/>
          <a:stretch>
            <a:fillRect/>
          </a:stretch>
        </p:blipFill>
        <p:spPr>
          <a:xfrm>
            <a:off x="3589982" y="2815830"/>
            <a:ext cx="4768209" cy="3259122"/>
          </a:xfrm>
          <a:prstGeom prst="rect">
            <a:avLst/>
          </a:prstGeom>
        </p:spPr>
      </p:pic>
      <p:pic>
        <p:nvPicPr>
          <p:cNvPr id="8" name="Picture 7">
            <a:extLst>
              <a:ext uri="{FF2B5EF4-FFF2-40B4-BE49-F238E27FC236}">
                <a16:creationId xmlns:a16="http://schemas.microsoft.com/office/drawing/2014/main" id="{A148165D-F2C7-4660-9646-1E3329104DD3}"/>
              </a:ext>
            </a:extLst>
          </p:cNvPr>
          <p:cNvPicPr>
            <a:picLocks noChangeAspect="1"/>
          </p:cNvPicPr>
          <p:nvPr/>
        </p:nvPicPr>
        <p:blipFill>
          <a:blip r:embed="rId4"/>
          <a:stretch>
            <a:fillRect/>
          </a:stretch>
        </p:blipFill>
        <p:spPr>
          <a:xfrm>
            <a:off x="560920" y="1146139"/>
            <a:ext cx="2684403" cy="2019207"/>
          </a:xfrm>
          <a:prstGeom prst="rect">
            <a:avLst/>
          </a:prstGeom>
        </p:spPr>
      </p:pic>
      <p:sp>
        <p:nvSpPr>
          <p:cNvPr id="3" name="Slide Number Placeholder 2">
            <a:extLst>
              <a:ext uri="{FF2B5EF4-FFF2-40B4-BE49-F238E27FC236}">
                <a16:creationId xmlns:a16="http://schemas.microsoft.com/office/drawing/2014/main" id="{E3C353B2-6A29-4AA6-B3C1-FE7CE71F4263}"/>
              </a:ext>
            </a:extLst>
          </p:cNvPr>
          <p:cNvSpPr>
            <a:spLocks noGrp="1"/>
          </p:cNvSpPr>
          <p:nvPr>
            <p:ph type="sldNum" sz="quarter" idx="12"/>
          </p:nvPr>
        </p:nvSpPr>
        <p:spPr/>
        <p:txBody>
          <a:bodyPr/>
          <a:lstStyle/>
          <a:p>
            <a:fld id="{AD49A0FD-B478-D04A-A205-3413092C0345}" type="slidenum">
              <a:rPr lang="en-US" smtClean="0"/>
              <a:t>20</a:t>
            </a:fld>
            <a:endParaRPr lang="en-US"/>
          </a:p>
        </p:txBody>
      </p:sp>
    </p:spTree>
    <p:extLst>
      <p:ext uri="{BB962C8B-B14F-4D97-AF65-F5344CB8AC3E}">
        <p14:creationId xmlns:p14="http://schemas.microsoft.com/office/powerpoint/2010/main" val="1053718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DA18C8-50C5-4C57-B945-2F41CC956119}"/>
              </a:ext>
            </a:extLst>
          </p:cNvPr>
          <p:cNvSpPr>
            <a:spLocks noGrp="1"/>
          </p:cNvSpPr>
          <p:nvPr>
            <p:ph type="title"/>
          </p:nvPr>
        </p:nvSpPr>
        <p:spPr>
          <a:xfrm>
            <a:off x="457200" y="274638"/>
            <a:ext cx="8229600" cy="1143000"/>
          </a:xfrm>
        </p:spPr>
        <p:txBody>
          <a:bodyPr>
            <a:normAutofit fontScale="90000"/>
          </a:bodyPr>
          <a:lstStyle/>
          <a:p>
            <a:r>
              <a:rPr lang="en-US" dirty="0"/>
              <a:t>Fake Reviews-Other Ways of Detection</a:t>
            </a:r>
          </a:p>
        </p:txBody>
      </p:sp>
      <p:pic>
        <p:nvPicPr>
          <p:cNvPr id="3" name="Picture 2">
            <a:extLst>
              <a:ext uri="{FF2B5EF4-FFF2-40B4-BE49-F238E27FC236}">
                <a16:creationId xmlns:a16="http://schemas.microsoft.com/office/drawing/2014/main" id="{48CC48D5-8FB7-4496-B8C6-8C5BA5B73C7C}"/>
              </a:ext>
            </a:extLst>
          </p:cNvPr>
          <p:cNvPicPr>
            <a:picLocks noChangeAspect="1"/>
          </p:cNvPicPr>
          <p:nvPr/>
        </p:nvPicPr>
        <p:blipFill>
          <a:blip r:embed="rId2"/>
          <a:stretch>
            <a:fillRect/>
          </a:stretch>
        </p:blipFill>
        <p:spPr>
          <a:xfrm>
            <a:off x="1384702" y="1600200"/>
            <a:ext cx="6374595" cy="4525963"/>
          </a:xfrm>
          <a:prstGeom prst="rect">
            <a:avLst/>
          </a:prstGeom>
          <a:noFill/>
        </p:spPr>
      </p:pic>
      <p:sp>
        <p:nvSpPr>
          <p:cNvPr id="2" name="Slide Number Placeholder 1">
            <a:extLst>
              <a:ext uri="{FF2B5EF4-FFF2-40B4-BE49-F238E27FC236}">
                <a16:creationId xmlns:a16="http://schemas.microsoft.com/office/drawing/2014/main" id="{6EEA6CF0-E958-4548-ACAF-6010E65EA9E6}"/>
              </a:ext>
            </a:extLst>
          </p:cNvPr>
          <p:cNvSpPr>
            <a:spLocks noGrp="1"/>
          </p:cNvSpPr>
          <p:nvPr>
            <p:ph type="sldNum" sz="quarter" idx="12"/>
          </p:nvPr>
        </p:nvSpPr>
        <p:spPr/>
        <p:txBody>
          <a:bodyPr/>
          <a:lstStyle/>
          <a:p>
            <a:fld id="{AD49A0FD-B478-D04A-A205-3413092C0345}" type="slidenum">
              <a:rPr lang="en-US" smtClean="0"/>
              <a:t>21</a:t>
            </a:fld>
            <a:endParaRPr lang="en-US"/>
          </a:p>
        </p:txBody>
      </p:sp>
    </p:spTree>
    <p:extLst>
      <p:ext uri="{BB962C8B-B14F-4D97-AF65-F5344CB8AC3E}">
        <p14:creationId xmlns:p14="http://schemas.microsoft.com/office/powerpoint/2010/main" val="1443878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06A45C-4AF1-4D63-B754-FC19D8915266}"/>
              </a:ext>
            </a:extLst>
          </p:cNvPr>
          <p:cNvPicPr>
            <a:picLocks noChangeAspect="1"/>
          </p:cNvPicPr>
          <p:nvPr/>
        </p:nvPicPr>
        <p:blipFill>
          <a:blip r:embed="rId2"/>
          <a:stretch>
            <a:fillRect/>
          </a:stretch>
        </p:blipFill>
        <p:spPr>
          <a:xfrm>
            <a:off x="0" y="0"/>
            <a:ext cx="5627985" cy="2982351"/>
          </a:xfrm>
          <a:prstGeom prst="rect">
            <a:avLst/>
          </a:prstGeom>
        </p:spPr>
      </p:pic>
      <p:pic>
        <p:nvPicPr>
          <p:cNvPr id="4" name="Picture 3">
            <a:extLst>
              <a:ext uri="{FF2B5EF4-FFF2-40B4-BE49-F238E27FC236}">
                <a16:creationId xmlns:a16="http://schemas.microsoft.com/office/drawing/2014/main" id="{9DF76D21-4CDD-4A01-9D56-D21DEF5D54B9}"/>
              </a:ext>
            </a:extLst>
          </p:cNvPr>
          <p:cNvPicPr>
            <a:picLocks noChangeAspect="1"/>
          </p:cNvPicPr>
          <p:nvPr/>
        </p:nvPicPr>
        <p:blipFill>
          <a:blip r:embed="rId3"/>
          <a:stretch>
            <a:fillRect/>
          </a:stretch>
        </p:blipFill>
        <p:spPr>
          <a:xfrm>
            <a:off x="3586792" y="2982351"/>
            <a:ext cx="5458611" cy="3193366"/>
          </a:xfrm>
          <a:prstGeom prst="rect">
            <a:avLst/>
          </a:prstGeom>
        </p:spPr>
      </p:pic>
      <p:sp>
        <p:nvSpPr>
          <p:cNvPr id="2" name="TextBox 1">
            <a:extLst>
              <a:ext uri="{FF2B5EF4-FFF2-40B4-BE49-F238E27FC236}">
                <a16:creationId xmlns:a16="http://schemas.microsoft.com/office/drawing/2014/main" id="{F36AD7A3-080B-4880-9C40-3DEC0789E0E4}"/>
              </a:ext>
            </a:extLst>
          </p:cNvPr>
          <p:cNvSpPr txBox="1"/>
          <p:nvPr/>
        </p:nvSpPr>
        <p:spPr>
          <a:xfrm>
            <a:off x="6063175" y="1280160"/>
            <a:ext cx="3099566" cy="369332"/>
          </a:xfrm>
          <a:prstGeom prst="rect">
            <a:avLst/>
          </a:prstGeom>
          <a:noFill/>
        </p:spPr>
        <p:txBody>
          <a:bodyPr wrap="none" rtlCol="0">
            <a:spAutoFit/>
          </a:bodyPr>
          <a:lstStyle/>
          <a:p>
            <a:r>
              <a:rPr lang="en-US" i="1" dirty="0"/>
              <a:t>Left: Results from Classification</a:t>
            </a:r>
          </a:p>
        </p:txBody>
      </p:sp>
      <p:sp>
        <p:nvSpPr>
          <p:cNvPr id="5" name="TextBox 4">
            <a:extLst>
              <a:ext uri="{FF2B5EF4-FFF2-40B4-BE49-F238E27FC236}">
                <a16:creationId xmlns:a16="http://schemas.microsoft.com/office/drawing/2014/main" id="{E104866A-FE83-4001-83DB-942A61976CC2}"/>
              </a:ext>
            </a:extLst>
          </p:cNvPr>
          <p:cNvSpPr txBox="1"/>
          <p:nvPr/>
        </p:nvSpPr>
        <p:spPr>
          <a:xfrm>
            <a:off x="407963" y="4487594"/>
            <a:ext cx="3234090" cy="369332"/>
          </a:xfrm>
          <a:prstGeom prst="rect">
            <a:avLst/>
          </a:prstGeom>
          <a:noFill/>
        </p:spPr>
        <p:txBody>
          <a:bodyPr wrap="none" rtlCol="0">
            <a:spAutoFit/>
          </a:bodyPr>
          <a:lstStyle/>
          <a:p>
            <a:r>
              <a:rPr lang="en-US" i="1" dirty="0"/>
              <a:t>Right: Results from Friends count</a:t>
            </a:r>
          </a:p>
        </p:txBody>
      </p:sp>
      <p:sp>
        <p:nvSpPr>
          <p:cNvPr id="6" name="Slide Number Placeholder 5">
            <a:extLst>
              <a:ext uri="{FF2B5EF4-FFF2-40B4-BE49-F238E27FC236}">
                <a16:creationId xmlns:a16="http://schemas.microsoft.com/office/drawing/2014/main" id="{20EE85F2-BA84-4484-BB6D-473690B0ADE4}"/>
              </a:ext>
            </a:extLst>
          </p:cNvPr>
          <p:cNvSpPr>
            <a:spLocks noGrp="1"/>
          </p:cNvSpPr>
          <p:nvPr>
            <p:ph type="sldNum" sz="quarter" idx="12"/>
          </p:nvPr>
        </p:nvSpPr>
        <p:spPr/>
        <p:txBody>
          <a:bodyPr/>
          <a:lstStyle/>
          <a:p>
            <a:fld id="{AD49A0FD-B478-D04A-A205-3413092C0345}" type="slidenum">
              <a:rPr lang="en-US" smtClean="0"/>
              <a:t>22</a:t>
            </a:fld>
            <a:endParaRPr lang="en-US"/>
          </a:p>
        </p:txBody>
      </p:sp>
    </p:spTree>
    <p:extLst>
      <p:ext uri="{BB962C8B-B14F-4D97-AF65-F5344CB8AC3E}">
        <p14:creationId xmlns:p14="http://schemas.microsoft.com/office/powerpoint/2010/main" val="3226706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Drivers of Information Processing</a:t>
            </a:r>
          </a:p>
        </p:txBody>
      </p:sp>
      <p:sp>
        <p:nvSpPr>
          <p:cNvPr id="3" name="Content Placeholder 2"/>
          <p:cNvSpPr>
            <a:spLocks noGrp="1"/>
          </p:cNvSpPr>
          <p:nvPr>
            <p:ph idx="1"/>
          </p:nvPr>
        </p:nvSpPr>
        <p:spPr/>
        <p:txBody>
          <a:bodyPr/>
          <a:lstStyle/>
          <a:p>
            <a:r>
              <a:rPr lang="en-US" dirty="0"/>
              <a:t>A logistic regression with </a:t>
            </a:r>
            <a:r>
              <a:rPr lang="en-US" dirty="0" err="1"/>
              <a:t>StarDown</a:t>
            </a:r>
            <a:r>
              <a:rPr lang="en-US" dirty="0"/>
              <a:t> as the binary dependent variable. </a:t>
            </a:r>
            <a:r>
              <a:rPr lang="en-US" dirty="0" err="1"/>
              <a:t>StarDown</a:t>
            </a:r>
            <a:r>
              <a:rPr lang="en-US" dirty="0"/>
              <a:t> is defined as 1 if the mean star rating decreases after the critical health inspection. Otherwise, </a:t>
            </a:r>
            <a:r>
              <a:rPr lang="en-US" dirty="0" err="1"/>
              <a:t>StarDown</a:t>
            </a:r>
            <a:r>
              <a:rPr lang="en-US" dirty="0"/>
              <a:t> is defined as 0. </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84960" y="4324033"/>
            <a:ext cx="5486400" cy="1802130"/>
          </a:xfrm>
          <a:prstGeom prst="rect">
            <a:avLst/>
          </a:prstGeom>
          <a:noFill/>
          <a:ln>
            <a:noFill/>
          </a:ln>
        </p:spPr>
      </p:pic>
      <p:sp>
        <p:nvSpPr>
          <p:cNvPr id="5" name="Slide Number Placeholder 4">
            <a:extLst>
              <a:ext uri="{FF2B5EF4-FFF2-40B4-BE49-F238E27FC236}">
                <a16:creationId xmlns:a16="http://schemas.microsoft.com/office/drawing/2014/main" id="{FC1C9173-53BC-4FBF-858D-1D3BBC660ECB}"/>
              </a:ext>
            </a:extLst>
          </p:cNvPr>
          <p:cNvSpPr>
            <a:spLocks noGrp="1"/>
          </p:cNvSpPr>
          <p:nvPr>
            <p:ph type="sldNum" sz="quarter" idx="12"/>
          </p:nvPr>
        </p:nvSpPr>
        <p:spPr/>
        <p:txBody>
          <a:bodyPr/>
          <a:lstStyle/>
          <a:p>
            <a:fld id="{AD49A0FD-B478-D04A-A205-3413092C0345}" type="slidenum">
              <a:rPr lang="en-US" smtClean="0"/>
              <a:t>23</a:t>
            </a:fld>
            <a:endParaRPr lang="en-US"/>
          </a:p>
        </p:txBody>
      </p:sp>
    </p:spTree>
    <p:extLst>
      <p:ext uri="{BB962C8B-B14F-4D97-AF65-F5344CB8AC3E}">
        <p14:creationId xmlns:p14="http://schemas.microsoft.com/office/powerpoint/2010/main" val="2134960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Results-Logistic Regression</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143976" y="1562100"/>
            <a:ext cx="6649525" cy="4768196"/>
          </a:xfrm>
          <a:prstGeom prst="rect">
            <a:avLst/>
          </a:prstGeom>
        </p:spPr>
      </p:pic>
      <p:sp>
        <p:nvSpPr>
          <p:cNvPr id="2" name="Slide Number Placeholder 1">
            <a:extLst>
              <a:ext uri="{FF2B5EF4-FFF2-40B4-BE49-F238E27FC236}">
                <a16:creationId xmlns:a16="http://schemas.microsoft.com/office/drawing/2014/main" id="{6C784FCD-31A8-45FC-B032-995EDDFED748}"/>
              </a:ext>
            </a:extLst>
          </p:cNvPr>
          <p:cNvSpPr>
            <a:spLocks noGrp="1"/>
          </p:cNvSpPr>
          <p:nvPr>
            <p:ph type="sldNum" sz="quarter" idx="12"/>
          </p:nvPr>
        </p:nvSpPr>
        <p:spPr/>
        <p:txBody>
          <a:bodyPr/>
          <a:lstStyle/>
          <a:p>
            <a:fld id="{AD49A0FD-B478-D04A-A205-3413092C0345}" type="slidenum">
              <a:rPr lang="en-US" smtClean="0"/>
              <a:t>24</a:t>
            </a:fld>
            <a:endParaRPr lang="en-US"/>
          </a:p>
        </p:txBody>
      </p:sp>
    </p:spTree>
    <p:extLst>
      <p:ext uri="{BB962C8B-B14F-4D97-AF65-F5344CB8AC3E}">
        <p14:creationId xmlns:p14="http://schemas.microsoft.com/office/powerpoint/2010/main" val="493450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324857" y="1299606"/>
            <a:ext cx="8505360" cy="4962126"/>
          </a:xfrm>
        </p:spPr>
        <p:txBody>
          <a:bodyPr>
            <a:noAutofit/>
          </a:bodyPr>
          <a:lstStyle/>
          <a:p>
            <a:r>
              <a:rPr lang="en-US" sz="2200" dirty="0"/>
              <a:t>There is a statistically significant impact of critical health inspection results on online review star ratings.</a:t>
            </a:r>
          </a:p>
          <a:p>
            <a:r>
              <a:rPr lang="en-US" sz="2200" dirty="0"/>
              <a:t>Critical health inspections trigger improvements in restaurant quality, but also contribute to an increased amount of fake reviews in lower star groups. </a:t>
            </a:r>
          </a:p>
          <a:p>
            <a:r>
              <a:rPr lang="en-US" sz="2200" dirty="0"/>
              <a:t>In environments with a high number of fake reviews, a critical health inspection result is perceived as more surprising or a shock. Thus, it is translated into a lowering star rating. Hence, amount of fake reviews has a positive influence on the probability that the star rating decreases. </a:t>
            </a:r>
          </a:p>
          <a:p>
            <a:r>
              <a:rPr lang="en-US" sz="2200" dirty="0"/>
              <a:t>If the amount of inspection demerits increases, the probability of decrease in star rating is higher.</a:t>
            </a:r>
          </a:p>
        </p:txBody>
      </p:sp>
      <p:sp>
        <p:nvSpPr>
          <p:cNvPr id="4" name="Slide Number Placeholder 3">
            <a:extLst>
              <a:ext uri="{FF2B5EF4-FFF2-40B4-BE49-F238E27FC236}">
                <a16:creationId xmlns:a16="http://schemas.microsoft.com/office/drawing/2014/main" id="{7CD18D15-B791-49E0-9F23-FCC450482E78}"/>
              </a:ext>
            </a:extLst>
          </p:cNvPr>
          <p:cNvSpPr>
            <a:spLocks noGrp="1"/>
          </p:cNvSpPr>
          <p:nvPr>
            <p:ph type="sldNum" sz="quarter" idx="12"/>
          </p:nvPr>
        </p:nvSpPr>
        <p:spPr/>
        <p:txBody>
          <a:bodyPr/>
          <a:lstStyle/>
          <a:p>
            <a:fld id="{AD49A0FD-B478-D04A-A205-3413092C0345}" type="slidenum">
              <a:rPr lang="en-US" smtClean="0"/>
              <a:t>25</a:t>
            </a:fld>
            <a:endParaRPr lang="en-US"/>
          </a:p>
        </p:txBody>
      </p:sp>
    </p:spTree>
    <p:extLst>
      <p:ext uri="{BB962C8B-B14F-4D97-AF65-F5344CB8AC3E}">
        <p14:creationId xmlns:p14="http://schemas.microsoft.com/office/powerpoint/2010/main" val="274477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417639"/>
            <a:ext cx="8106229" cy="3822667"/>
          </a:xfrm>
        </p:spPr>
        <p:txBody>
          <a:bodyPr>
            <a:normAutofit fontScale="70000" lnSpcReduction="20000"/>
          </a:bodyPr>
          <a:lstStyle/>
          <a:p>
            <a:pPr marL="457200" indent="-457200">
              <a:buFont typeface="+mj-lt"/>
              <a:buAutoNum type="arabicPeriod"/>
            </a:pPr>
            <a:r>
              <a:rPr lang="en-US" sz="2000" dirty="0"/>
              <a:t>Kang, J.S; </a:t>
            </a:r>
            <a:r>
              <a:rPr lang="en-US" sz="2000" dirty="0" err="1"/>
              <a:t>Kuznetsova</a:t>
            </a:r>
            <a:r>
              <a:rPr lang="en-US" sz="2000" dirty="0"/>
              <a:t>, P; Luca, M; and Choi, Y. Where not to eat? Improving public policy by predicting hygiene inspections using online reviews. Proceedings 2013 Conference Empirical Methods Natural Language Process, 2013 (2013), 1443–1448</a:t>
            </a:r>
          </a:p>
          <a:p>
            <a:pPr marL="457200" indent="-457200">
              <a:buFont typeface="+mj-lt"/>
              <a:buAutoNum type="arabicPeriod"/>
            </a:pPr>
            <a:r>
              <a:rPr lang="en-US" sz="2000" dirty="0" err="1"/>
              <a:t>Sadilek</a:t>
            </a:r>
            <a:r>
              <a:rPr lang="en-US" sz="2000" dirty="0"/>
              <a:t>, A; Brennan, S; </a:t>
            </a:r>
            <a:r>
              <a:rPr lang="en-US" sz="2000" dirty="0" err="1"/>
              <a:t>Kautz</a:t>
            </a:r>
            <a:r>
              <a:rPr lang="en-US" sz="2000" dirty="0"/>
              <a:t>, H; and </a:t>
            </a:r>
            <a:r>
              <a:rPr lang="en-US" sz="2000" dirty="0" err="1"/>
              <a:t>Silenzio</a:t>
            </a:r>
            <a:r>
              <a:rPr lang="en-US" sz="2000" dirty="0"/>
              <a:t>, V. </a:t>
            </a:r>
            <a:r>
              <a:rPr lang="en-US" sz="2000" dirty="0" err="1"/>
              <a:t>nEmesis</a:t>
            </a:r>
            <a:r>
              <a:rPr lang="en-US" sz="2000" dirty="0"/>
              <a:t>: Which restaurants should you avoid today? First AAAI Conference on Human Computing and Crowdsourcing, 2013. 55.</a:t>
            </a:r>
          </a:p>
          <a:p>
            <a:pPr marL="457200" indent="-457200">
              <a:buFont typeface="+mj-lt"/>
              <a:buAutoNum type="arabicPeriod"/>
            </a:pPr>
            <a:r>
              <a:rPr lang="en-US" sz="2000" dirty="0"/>
              <a:t>* </a:t>
            </a:r>
            <a:r>
              <a:rPr lang="en-US" sz="2000" dirty="0" err="1"/>
              <a:t>Clapham</a:t>
            </a:r>
            <a:r>
              <a:rPr lang="en-US" sz="2000" dirty="0"/>
              <a:t>, B., </a:t>
            </a:r>
            <a:r>
              <a:rPr lang="en-US" sz="2000" dirty="0" err="1"/>
              <a:t>Siering</a:t>
            </a:r>
            <a:r>
              <a:rPr lang="en-US" sz="2000" dirty="0"/>
              <a:t>, M., &amp; </a:t>
            </a:r>
            <a:r>
              <a:rPr lang="en-US" sz="2000" dirty="0" err="1"/>
              <a:t>Gomber</a:t>
            </a:r>
            <a:r>
              <a:rPr lang="en-US" sz="2000" dirty="0"/>
              <a:t>, P. (2019). Popular News Are Relevant News! How Investor Attention Affects Algorithmic Decision-Making and Decision Support in Financial Markets. Information Systems Frontiers, 1-18.</a:t>
            </a:r>
          </a:p>
          <a:p>
            <a:pPr marL="457200" indent="-457200">
              <a:buFont typeface="+mj-lt"/>
              <a:buAutoNum type="arabicPeriod"/>
            </a:pPr>
            <a:r>
              <a:rPr lang="en-US" sz="2000" dirty="0"/>
              <a:t>* Sahoo, N; </a:t>
            </a:r>
            <a:r>
              <a:rPr lang="en-US" sz="2000" dirty="0" err="1"/>
              <a:t>Dellarocas</a:t>
            </a:r>
            <a:r>
              <a:rPr lang="en-US" sz="2000" dirty="0"/>
              <a:t>, C and Srinivasan, S. The Impact of online product reviews on product returns</a:t>
            </a:r>
            <a:r>
              <a:rPr lang="en-US" sz="2000" i="1" dirty="0"/>
              <a:t>. Information Systems Research</a:t>
            </a:r>
            <a:r>
              <a:rPr lang="en-US" sz="2000" dirty="0"/>
              <a:t>, 29, 3 (2018), 723–738.</a:t>
            </a:r>
          </a:p>
          <a:p>
            <a:pPr marL="457200" indent="-457200">
              <a:buFont typeface="+mj-lt"/>
              <a:buAutoNum type="arabicPeriod"/>
            </a:pPr>
            <a:r>
              <a:rPr lang="en-US" sz="2000" dirty="0"/>
              <a:t>* </a:t>
            </a:r>
            <a:r>
              <a:rPr lang="en-US" sz="2000" dirty="0" err="1"/>
              <a:t>Fama</a:t>
            </a:r>
            <a:r>
              <a:rPr lang="en-US" sz="2000" dirty="0"/>
              <a:t>, E.F. Efficient Capital Markets: A Review of Theory and Empirical Work. </a:t>
            </a:r>
            <a:r>
              <a:rPr lang="en-US" sz="2000" i="1" dirty="0"/>
              <a:t>The Journal of Finance</a:t>
            </a:r>
            <a:r>
              <a:rPr lang="en-US" sz="2000" dirty="0"/>
              <a:t>, 25, 2 (1970), 383–417.</a:t>
            </a:r>
          </a:p>
          <a:p>
            <a:pPr marL="457200" indent="-457200">
              <a:buFont typeface="+mj-lt"/>
              <a:buAutoNum type="arabicPeriod"/>
            </a:pPr>
            <a:r>
              <a:rPr lang="en-US" sz="2000" dirty="0"/>
              <a:t>* </a:t>
            </a:r>
            <a:r>
              <a:rPr lang="en-US" sz="2000" dirty="0" err="1"/>
              <a:t>Siering</a:t>
            </a:r>
            <a:r>
              <a:rPr lang="en-US" sz="2000" dirty="0"/>
              <a:t>, M., &amp; </a:t>
            </a:r>
            <a:r>
              <a:rPr lang="en-US" sz="2000" dirty="0" err="1"/>
              <a:t>Janze</a:t>
            </a:r>
            <a:r>
              <a:rPr lang="en-US" sz="2000" dirty="0"/>
              <a:t>, C. (2019). Information Processing on Online Review Platforms</a:t>
            </a:r>
            <a:r>
              <a:rPr lang="en-US" sz="2000" i="1" dirty="0"/>
              <a:t>. Journal of Management Information Systems</a:t>
            </a:r>
            <a:r>
              <a:rPr lang="en-US" sz="2000" dirty="0"/>
              <a:t>, 36(4), 1347-1377.</a:t>
            </a:r>
          </a:p>
          <a:p>
            <a:pPr marL="457200" indent="-457200">
              <a:buFont typeface="+mj-lt"/>
              <a:buAutoNum type="arabicPeriod"/>
            </a:pPr>
            <a:r>
              <a:rPr lang="en-US" sz="2000" dirty="0"/>
              <a:t>* </a:t>
            </a:r>
            <a:r>
              <a:rPr lang="en-US" sz="2000" dirty="0" err="1"/>
              <a:t>Groth</a:t>
            </a:r>
            <a:r>
              <a:rPr lang="en-US" sz="2000" dirty="0"/>
              <a:t>, S. S., </a:t>
            </a:r>
            <a:r>
              <a:rPr lang="en-US" sz="2000" dirty="0" err="1"/>
              <a:t>Siering</a:t>
            </a:r>
            <a:r>
              <a:rPr lang="en-US" sz="2000" dirty="0"/>
              <a:t>, M., &amp; </a:t>
            </a:r>
            <a:r>
              <a:rPr lang="en-US" sz="2000" dirty="0" err="1"/>
              <a:t>Gomber</a:t>
            </a:r>
            <a:r>
              <a:rPr lang="en-US" sz="2000" dirty="0"/>
              <a:t>, P. (2014). How to enable automated trading engines to cope with news-related liquidity shocks? Extracting signals from unstructured data. Decision support systems, 62, 32-42.</a:t>
            </a:r>
          </a:p>
          <a:p>
            <a:pPr marL="457200" indent="-457200">
              <a:buFont typeface="+mj-lt"/>
              <a:buAutoNum type="arabicPeriod"/>
            </a:pPr>
            <a:r>
              <a:rPr lang="en-US" sz="2000" dirty="0"/>
              <a:t>* </a:t>
            </a:r>
            <a:r>
              <a:rPr lang="en-US" sz="2000" dirty="0" err="1"/>
              <a:t>Clapham</a:t>
            </a:r>
            <a:r>
              <a:rPr lang="en-US" sz="2000" dirty="0"/>
              <a:t>, B., </a:t>
            </a:r>
            <a:r>
              <a:rPr lang="en-US" sz="2000" dirty="0" err="1"/>
              <a:t>Siering</a:t>
            </a:r>
            <a:r>
              <a:rPr lang="en-US" sz="2000" dirty="0"/>
              <a:t>, M., &amp; </a:t>
            </a:r>
            <a:r>
              <a:rPr lang="en-US" sz="2000" dirty="0" err="1"/>
              <a:t>Gomber</a:t>
            </a:r>
            <a:r>
              <a:rPr lang="en-US" sz="2000" dirty="0"/>
              <a:t>, P. (2019). Popular News Are Relevant News! How Investor Attention Affects Algorithmic Decision-Making and Decision Support in Financial Markets. Information Systems Frontiers, 1-18.</a:t>
            </a:r>
            <a:endParaRPr lang="en-GB" sz="2000" dirty="0"/>
          </a:p>
          <a:p>
            <a:endParaRPr lang="en-US" sz="2000" dirty="0"/>
          </a:p>
        </p:txBody>
      </p:sp>
      <p:sp>
        <p:nvSpPr>
          <p:cNvPr id="4" name="TextBox 3"/>
          <p:cNvSpPr txBox="1"/>
          <p:nvPr/>
        </p:nvSpPr>
        <p:spPr>
          <a:xfrm>
            <a:off x="727458" y="5760811"/>
            <a:ext cx="2224111" cy="400110"/>
          </a:xfrm>
          <a:prstGeom prst="rect">
            <a:avLst/>
          </a:prstGeom>
          <a:noFill/>
        </p:spPr>
        <p:txBody>
          <a:bodyPr wrap="none" rtlCol="0">
            <a:spAutoFit/>
          </a:bodyPr>
          <a:lstStyle/>
          <a:p>
            <a:r>
              <a:rPr lang="en-US" sz="2000" dirty="0">
                <a:latin typeface="+mj-lt"/>
                <a:cs typeface="Baskerville"/>
              </a:rPr>
              <a:t>* Q1 Journal Article</a:t>
            </a:r>
          </a:p>
        </p:txBody>
      </p:sp>
      <p:sp>
        <p:nvSpPr>
          <p:cNvPr id="5" name="Slide Number Placeholder 4">
            <a:extLst>
              <a:ext uri="{FF2B5EF4-FFF2-40B4-BE49-F238E27FC236}">
                <a16:creationId xmlns:a16="http://schemas.microsoft.com/office/drawing/2014/main" id="{614A2EA2-75F6-4684-9519-D5E292177F42}"/>
              </a:ext>
            </a:extLst>
          </p:cNvPr>
          <p:cNvSpPr>
            <a:spLocks noGrp="1"/>
          </p:cNvSpPr>
          <p:nvPr>
            <p:ph type="sldNum" sz="quarter" idx="12"/>
          </p:nvPr>
        </p:nvSpPr>
        <p:spPr/>
        <p:txBody>
          <a:bodyPr/>
          <a:lstStyle/>
          <a:p>
            <a:fld id="{AD49A0FD-B478-D04A-A205-3413092C0345}" type="slidenum">
              <a:rPr lang="en-US" smtClean="0"/>
              <a:t>26</a:t>
            </a:fld>
            <a:endParaRPr lang="en-US"/>
          </a:p>
        </p:txBody>
      </p:sp>
    </p:spTree>
    <p:extLst>
      <p:ext uri="{BB962C8B-B14F-4D97-AF65-F5344CB8AC3E}">
        <p14:creationId xmlns:p14="http://schemas.microsoft.com/office/powerpoint/2010/main" val="2012294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Research</a:t>
            </a:r>
          </a:p>
        </p:txBody>
      </p:sp>
      <p:sp>
        <p:nvSpPr>
          <p:cNvPr id="3" name="Content Placeholder 2"/>
          <p:cNvSpPr>
            <a:spLocks noGrp="1"/>
          </p:cNvSpPr>
          <p:nvPr>
            <p:ph idx="1"/>
          </p:nvPr>
        </p:nvSpPr>
        <p:spPr/>
        <p:txBody>
          <a:bodyPr>
            <a:normAutofit/>
          </a:bodyPr>
          <a:lstStyle/>
          <a:p>
            <a:r>
              <a:rPr lang="en-US"/>
              <a:t>Sahoo et al. find </a:t>
            </a:r>
            <a:r>
              <a:rPr lang="en-US" b="1"/>
              <a:t>one out of every three </a:t>
            </a:r>
            <a:r>
              <a:rPr lang="en-US"/>
              <a:t>purchases at online retailers is returned!!</a:t>
            </a:r>
          </a:p>
          <a:p>
            <a:r>
              <a:rPr lang="en-US"/>
              <a:t>Higher review volume, lower ratings dispersion, and the presence of more “helpful” reviews are all associated with a lower probability of return.</a:t>
            </a:r>
          </a:p>
          <a:p>
            <a:r>
              <a:rPr lang="en-US"/>
              <a:t>Both helpful reviews and reviews by top reviewers increase sales. </a:t>
            </a:r>
          </a:p>
          <a:p>
            <a:endParaRPr lang="en-US" dirty="0"/>
          </a:p>
        </p:txBody>
      </p:sp>
      <p:sp>
        <p:nvSpPr>
          <p:cNvPr id="4" name="Slide Number Placeholder 3">
            <a:extLst>
              <a:ext uri="{FF2B5EF4-FFF2-40B4-BE49-F238E27FC236}">
                <a16:creationId xmlns:a16="http://schemas.microsoft.com/office/drawing/2014/main" id="{0F73CE6F-90BB-4B28-9322-585DCA2F7AB2}"/>
              </a:ext>
            </a:extLst>
          </p:cNvPr>
          <p:cNvSpPr>
            <a:spLocks noGrp="1"/>
          </p:cNvSpPr>
          <p:nvPr>
            <p:ph type="sldNum" sz="quarter" idx="12"/>
          </p:nvPr>
        </p:nvSpPr>
        <p:spPr/>
        <p:txBody>
          <a:bodyPr/>
          <a:lstStyle/>
          <a:p>
            <a:fld id="{AD49A0FD-B478-D04A-A205-3413092C0345}" type="slidenum">
              <a:rPr lang="en-US" smtClean="0"/>
              <a:t>3</a:t>
            </a:fld>
            <a:endParaRPr lang="en-US"/>
          </a:p>
        </p:txBody>
      </p:sp>
    </p:spTree>
    <p:extLst>
      <p:ext uri="{BB962C8B-B14F-4D97-AF65-F5344CB8AC3E}">
        <p14:creationId xmlns:p14="http://schemas.microsoft.com/office/powerpoint/2010/main" val="3565798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6F25-950B-4840-B67B-EA5230FE03A2}"/>
              </a:ext>
            </a:extLst>
          </p:cNvPr>
          <p:cNvSpPr>
            <a:spLocks noGrp="1"/>
          </p:cNvSpPr>
          <p:nvPr>
            <p:ph type="title"/>
          </p:nvPr>
        </p:nvSpPr>
        <p:spPr>
          <a:xfrm>
            <a:off x="720075" y="978102"/>
            <a:ext cx="7941325" cy="1062644"/>
          </a:xfrm>
        </p:spPr>
        <p:txBody>
          <a:bodyPr vert="horz" lIns="91440" tIns="45720" rIns="91440" bIns="45720" rtlCol="0" anchor="b">
            <a:normAutofit/>
          </a:bodyPr>
          <a:lstStyle/>
          <a:p>
            <a:pPr defTabSz="914400">
              <a:lnSpc>
                <a:spcPct val="90000"/>
              </a:lnSpc>
            </a:pPr>
            <a:r>
              <a:rPr lang="en-US" sz="2100" dirty="0"/>
              <a:t>Previous research has found that </a:t>
            </a:r>
            <a:r>
              <a:rPr lang="en-US" sz="2100" b="1" i="1" dirty="0"/>
              <a:t>especially bad hygiene ratings have a significant negative influence</a:t>
            </a:r>
            <a:r>
              <a:rPr lang="en-US" sz="2100" dirty="0"/>
              <a:t> on restaurant revenue</a:t>
            </a:r>
            <a:endParaRPr lang="en-US" sz="2100" kern="1200" dirty="0">
              <a:latin typeface="+mj-lt"/>
              <a:ea typeface="+mj-ea"/>
              <a:cs typeface="+mj-cs"/>
            </a:endParaRPr>
          </a:p>
        </p:txBody>
      </p:sp>
      <p:cxnSp>
        <p:nvCxnSpPr>
          <p:cNvPr id="37" name="Straight Connector 2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able setting">
            <a:extLst>
              <a:ext uri="{FF2B5EF4-FFF2-40B4-BE49-F238E27FC236}">
                <a16:creationId xmlns:a16="http://schemas.microsoft.com/office/drawing/2014/main" id="{559BED31-CECD-47FD-AD62-87FB8067C5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517" y="2811104"/>
            <a:ext cx="2524860" cy="2524860"/>
          </a:xfrm>
          <a:prstGeom prst="rect">
            <a:avLst/>
          </a:prstGeom>
        </p:spPr>
      </p:pic>
      <p:sp>
        <p:nvSpPr>
          <p:cNvPr id="38" name="Content Placeholder 25">
            <a:extLst>
              <a:ext uri="{FF2B5EF4-FFF2-40B4-BE49-F238E27FC236}">
                <a16:creationId xmlns:a16="http://schemas.microsoft.com/office/drawing/2014/main" id="{123C7568-E616-479C-BA30-292281706946}"/>
              </a:ext>
            </a:extLst>
          </p:cNvPr>
          <p:cNvSpPr>
            <a:spLocks noGrp="1"/>
          </p:cNvSpPr>
          <p:nvPr>
            <p:ph idx="1"/>
          </p:nvPr>
        </p:nvSpPr>
        <p:spPr>
          <a:xfrm>
            <a:off x="3716515" y="2682433"/>
            <a:ext cx="4711627" cy="3215749"/>
          </a:xfrm>
        </p:spPr>
        <p:txBody>
          <a:bodyPr>
            <a:normAutofit/>
          </a:bodyPr>
          <a:lstStyle/>
          <a:p>
            <a:r>
              <a:rPr lang="en-US" sz="2400" dirty="0" err="1"/>
              <a:t>Sadilek</a:t>
            </a:r>
            <a:r>
              <a:rPr lang="en-US" sz="2400" dirty="0"/>
              <a:t> et al. 2018, Kang et. al. 2013 utilize Twitter messages and text analysis techniques to generate health scores and provide indications that these generated health scores are correlated with the actual health rating. </a:t>
            </a:r>
          </a:p>
          <a:p>
            <a:endParaRPr lang="en-US" sz="2100" dirty="0"/>
          </a:p>
        </p:txBody>
      </p:sp>
      <p:sp>
        <p:nvSpPr>
          <p:cNvPr id="3" name="Slide Number Placeholder 2">
            <a:extLst>
              <a:ext uri="{FF2B5EF4-FFF2-40B4-BE49-F238E27FC236}">
                <a16:creationId xmlns:a16="http://schemas.microsoft.com/office/drawing/2014/main" id="{8AF27F95-5934-4F22-93FD-6A130D990720}"/>
              </a:ext>
            </a:extLst>
          </p:cNvPr>
          <p:cNvSpPr>
            <a:spLocks noGrp="1"/>
          </p:cNvSpPr>
          <p:nvPr>
            <p:ph type="sldNum" sz="quarter" idx="12"/>
          </p:nvPr>
        </p:nvSpPr>
        <p:spPr/>
        <p:txBody>
          <a:bodyPr/>
          <a:lstStyle/>
          <a:p>
            <a:fld id="{AD49A0FD-B478-D04A-A205-3413092C0345}" type="slidenum">
              <a:rPr lang="en-US" smtClean="0"/>
              <a:t>4</a:t>
            </a:fld>
            <a:endParaRPr lang="en-US"/>
          </a:p>
        </p:txBody>
      </p:sp>
    </p:spTree>
    <p:extLst>
      <p:ext uri="{BB962C8B-B14F-4D97-AF65-F5344CB8AC3E}">
        <p14:creationId xmlns:p14="http://schemas.microsoft.com/office/powerpoint/2010/main" val="1542758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1012004"/>
            <a:ext cx="2562119" cy="4795408"/>
          </a:xfrm>
        </p:spPr>
        <p:txBody>
          <a:bodyPr>
            <a:normAutofit/>
          </a:bodyPr>
          <a:lstStyle/>
          <a:p>
            <a:r>
              <a:rPr lang="en-US" sz="3700" dirty="0">
                <a:solidFill>
                  <a:srgbClr val="FFFFFF"/>
                </a:solidFill>
              </a:rPr>
              <a:t>Health Inspections</a:t>
            </a:r>
          </a:p>
        </p:txBody>
      </p:sp>
      <p:graphicFrame>
        <p:nvGraphicFramePr>
          <p:cNvPr id="16" name="Content Placeholder 2">
            <a:extLst>
              <a:ext uri="{FF2B5EF4-FFF2-40B4-BE49-F238E27FC236}">
                <a16:creationId xmlns:a16="http://schemas.microsoft.com/office/drawing/2014/main" id="{DEB8753B-FF2B-49E0-A258-30AE4A1EE96C}"/>
              </a:ext>
            </a:extLst>
          </p:cNvPr>
          <p:cNvGraphicFramePr>
            <a:graphicFrameLocks noGrp="1"/>
          </p:cNvGraphicFramePr>
          <p:nvPr>
            <p:ph idx="1"/>
            <p:extLst>
              <p:ext uri="{D42A27DB-BD31-4B8C-83A1-F6EECF244321}">
                <p14:modId xmlns:p14="http://schemas.microsoft.com/office/powerpoint/2010/main" val="3488071884"/>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FB70B5C-4D56-4029-BAD9-94DB84589F3E}"/>
              </a:ext>
            </a:extLst>
          </p:cNvPr>
          <p:cNvSpPr>
            <a:spLocks noGrp="1"/>
          </p:cNvSpPr>
          <p:nvPr>
            <p:ph type="sldNum" sz="quarter" idx="12"/>
          </p:nvPr>
        </p:nvSpPr>
        <p:spPr/>
        <p:txBody>
          <a:bodyPr/>
          <a:lstStyle/>
          <a:p>
            <a:fld id="{AD49A0FD-B478-D04A-A205-3413092C0345}" type="slidenum">
              <a:rPr lang="en-US" smtClean="0"/>
              <a:t>5</a:t>
            </a:fld>
            <a:endParaRPr lang="en-US"/>
          </a:p>
        </p:txBody>
      </p:sp>
    </p:spTree>
    <p:extLst>
      <p:ext uri="{BB962C8B-B14F-4D97-AF65-F5344CB8AC3E}">
        <p14:creationId xmlns:p14="http://schemas.microsoft.com/office/powerpoint/2010/main" val="3771313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a:t>
            </a:r>
            <a:r>
              <a:rPr lang="en-US" dirty="0" err="1"/>
              <a:t>QuestionS</a:t>
            </a:r>
            <a:r>
              <a:rPr lang="en-US" dirty="0"/>
              <a:t>?</a:t>
            </a:r>
          </a:p>
        </p:txBody>
      </p:sp>
      <p:sp>
        <p:nvSpPr>
          <p:cNvPr id="3" name="Content Placeholder 2"/>
          <p:cNvSpPr>
            <a:spLocks noGrp="1"/>
          </p:cNvSpPr>
          <p:nvPr>
            <p:ph idx="1"/>
          </p:nvPr>
        </p:nvSpPr>
        <p:spPr/>
        <p:txBody>
          <a:bodyPr>
            <a:normAutofit/>
          </a:bodyPr>
          <a:lstStyle/>
          <a:p>
            <a:r>
              <a:rPr lang="en-US" dirty="0"/>
              <a:t>Previous research largely neglected information processing on online review platforms. </a:t>
            </a:r>
          </a:p>
          <a:p>
            <a:r>
              <a:rPr lang="en-US" dirty="0"/>
              <a:t>The </a:t>
            </a:r>
            <a:r>
              <a:rPr lang="en-US" i="1" dirty="0"/>
              <a:t>Efficient Market Hypothesis </a:t>
            </a:r>
            <a:r>
              <a:rPr lang="en-US" dirty="0"/>
              <a:t>(EMH) by </a:t>
            </a:r>
            <a:r>
              <a:rPr lang="en-US" dirty="0" err="1"/>
              <a:t>Fama</a:t>
            </a:r>
            <a:r>
              <a:rPr lang="en-US" dirty="0"/>
              <a:t> posits that market participants process new information published, trade accordingly, and that, consequently, stock prices react to such </a:t>
            </a:r>
            <a:r>
              <a:rPr lang="en-US" b="1" dirty="0"/>
              <a:t>new relevant information.</a:t>
            </a:r>
          </a:p>
          <a:p>
            <a:endParaRPr lang="en-US" dirty="0"/>
          </a:p>
        </p:txBody>
      </p:sp>
      <p:sp>
        <p:nvSpPr>
          <p:cNvPr id="4" name="Slide Number Placeholder 3">
            <a:extLst>
              <a:ext uri="{FF2B5EF4-FFF2-40B4-BE49-F238E27FC236}">
                <a16:creationId xmlns:a16="http://schemas.microsoft.com/office/drawing/2014/main" id="{C3B54F70-2A4F-42B1-96FC-4FD3152E1DA6}"/>
              </a:ext>
            </a:extLst>
          </p:cNvPr>
          <p:cNvSpPr>
            <a:spLocks noGrp="1"/>
          </p:cNvSpPr>
          <p:nvPr>
            <p:ph type="sldNum" sz="quarter" idx="12"/>
          </p:nvPr>
        </p:nvSpPr>
        <p:spPr/>
        <p:txBody>
          <a:bodyPr/>
          <a:lstStyle/>
          <a:p>
            <a:fld id="{AD49A0FD-B478-D04A-A205-3413092C0345}" type="slidenum">
              <a:rPr lang="en-US" smtClean="0"/>
              <a:t>6</a:t>
            </a:fld>
            <a:endParaRPr lang="en-US"/>
          </a:p>
        </p:txBody>
      </p:sp>
    </p:spTree>
    <p:extLst>
      <p:ext uri="{BB962C8B-B14F-4D97-AF65-F5344CB8AC3E}">
        <p14:creationId xmlns:p14="http://schemas.microsoft.com/office/powerpoint/2010/main" val="2446186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a:t>
            </a:r>
            <a:r>
              <a:rPr lang="en-US" dirty="0" err="1"/>
              <a:t>QuestionS</a:t>
            </a:r>
            <a:r>
              <a:rPr lang="en-US" dirty="0"/>
              <a:t>?</a:t>
            </a:r>
          </a:p>
        </p:txBody>
      </p:sp>
      <p:sp>
        <p:nvSpPr>
          <p:cNvPr id="3" name="Content Placeholder 2"/>
          <p:cNvSpPr>
            <a:spLocks noGrp="1"/>
          </p:cNvSpPr>
          <p:nvPr>
            <p:ph idx="1"/>
          </p:nvPr>
        </p:nvSpPr>
        <p:spPr/>
        <p:txBody>
          <a:bodyPr/>
          <a:lstStyle/>
          <a:p>
            <a:r>
              <a:rPr lang="en-US" dirty="0"/>
              <a:t>To investigate whether newly published inspection results represent new and relevant information that is noticed by online reviewers and how these inspection results are reflected in online restaurant reviews posted on the online review platform Yelp. </a:t>
            </a:r>
          </a:p>
          <a:p>
            <a:endParaRPr lang="en-US" dirty="0"/>
          </a:p>
        </p:txBody>
      </p:sp>
      <p:sp>
        <p:nvSpPr>
          <p:cNvPr id="4" name="Slide Number Placeholder 3">
            <a:extLst>
              <a:ext uri="{FF2B5EF4-FFF2-40B4-BE49-F238E27FC236}">
                <a16:creationId xmlns:a16="http://schemas.microsoft.com/office/drawing/2014/main" id="{8B7A47FB-420F-4DA4-8470-D40B3BC7B4A3}"/>
              </a:ext>
            </a:extLst>
          </p:cNvPr>
          <p:cNvSpPr>
            <a:spLocks noGrp="1"/>
          </p:cNvSpPr>
          <p:nvPr>
            <p:ph type="sldNum" sz="quarter" idx="12"/>
          </p:nvPr>
        </p:nvSpPr>
        <p:spPr/>
        <p:txBody>
          <a:bodyPr/>
          <a:lstStyle/>
          <a:p>
            <a:fld id="{AD49A0FD-B478-D04A-A205-3413092C0345}" type="slidenum">
              <a:rPr lang="en-US" smtClean="0"/>
              <a:t>7</a:t>
            </a:fld>
            <a:endParaRPr lang="en-US"/>
          </a:p>
        </p:txBody>
      </p:sp>
    </p:spTree>
    <p:extLst>
      <p:ext uri="{BB962C8B-B14F-4D97-AF65-F5344CB8AC3E}">
        <p14:creationId xmlns:p14="http://schemas.microsoft.com/office/powerpoint/2010/main" val="1823780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a:t>
            </a:r>
          </a:p>
        </p:txBody>
      </p:sp>
      <p:sp>
        <p:nvSpPr>
          <p:cNvPr id="3" name="Content Placeholder 2"/>
          <p:cNvSpPr>
            <a:spLocks noGrp="1"/>
          </p:cNvSpPr>
          <p:nvPr>
            <p:ph idx="1"/>
          </p:nvPr>
        </p:nvSpPr>
        <p:spPr/>
        <p:txBody>
          <a:bodyPr>
            <a:normAutofit lnSpcReduction="10000"/>
          </a:bodyPr>
          <a:lstStyle/>
          <a:p>
            <a:r>
              <a:rPr lang="en-US" dirty="0"/>
              <a:t>How are critical restaurant health inspection results reflected in online restaurant reviews?</a:t>
            </a:r>
          </a:p>
          <a:p>
            <a:r>
              <a:rPr lang="en-US" dirty="0"/>
              <a:t>Is restaurant quality increased in response to critical restaurant health inspection results?</a:t>
            </a:r>
          </a:p>
          <a:p>
            <a:r>
              <a:rPr lang="en-US" dirty="0"/>
              <a:t>Is there an increase in amount of fake reviews published in response to critical restaurant health inspection results?</a:t>
            </a:r>
          </a:p>
          <a:p>
            <a:r>
              <a:rPr lang="en-US" dirty="0"/>
              <a:t>What are the overall drivers of information processing on online review platforms? </a:t>
            </a:r>
          </a:p>
          <a:p>
            <a:endParaRPr lang="en-US" dirty="0"/>
          </a:p>
        </p:txBody>
      </p:sp>
      <p:sp>
        <p:nvSpPr>
          <p:cNvPr id="4" name="Slide Number Placeholder 3">
            <a:extLst>
              <a:ext uri="{FF2B5EF4-FFF2-40B4-BE49-F238E27FC236}">
                <a16:creationId xmlns:a16="http://schemas.microsoft.com/office/drawing/2014/main" id="{71BE7BF7-4332-4B74-84BA-B87203AF3D86}"/>
              </a:ext>
            </a:extLst>
          </p:cNvPr>
          <p:cNvSpPr>
            <a:spLocks noGrp="1"/>
          </p:cNvSpPr>
          <p:nvPr>
            <p:ph type="sldNum" sz="quarter" idx="12"/>
          </p:nvPr>
        </p:nvSpPr>
        <p:spPr/>
        <p:txBody>
          <a:bodyPr/>
          <a:lstStyle/>
          <a:p>
            <a:fld id="{AD49A0FD-B478-D04A-A205-3413092C0345}" type="slidenum">
              <a:rPr lang="en-US" smtClean="0"/>
              <a:t>8</a:t>
            </a:fld>
            <a:endParaRPr lang="en-US"/>
          </a:p>
        </p:txBody>
      </p:sp>
    </p:spTree>
    <p:extLst>
      <p:ext uri="{BB962C8B-B14F-4D97-AF65-F5344CB8AC3E}">
        <p14:creationId xmlns:p14="http://schemas.microsoft.com/office/powerpoint/2010/main" val="362645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l="-32000" r="-3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Descriptive Statistics</a:t>
            </a:r>
          </a:p>
        </p:txBody>
      </p:sp>
      <p:sp>
        <p:nvSpPr>
          <p:cNvPr id="3" name="Content Placeholder 2"/>
          <p:cNvSpPr>
            <a:spLocks noGrp="1"/>
          </p:cNvSpPr>
          <p:nvPr>
            <p:ph idx="1"/>
          </p:nvPr>
        </p:nvSpPr>
        <p:spPr/>
        <p:txBody>
          <a:bodyPr>
            <a:normAutofit/>
          </a:bodyPr>
          <a:lstStyle/>
          <a:p>
            <a:r>
              <a:rPr lang="en-US" dirty="0"/>
              <a:t>Restaurant health inspection data from three cities, that is, Las Vegas, Toronto, and Pittsburgh.</a:t>
            </a:r>
          </a:p>
          <a:p>
            <a:r>
              <a:rPr lang="en-US" dirty="0"/>
              <a:t>Sample of 40,834 restaurant reviews posted on Yelp around 2,126 non-overlapping restaurant health inspections of 1,570 restaurants.</a:t>
            </a:r>
          </a:p>
          <a:p>
            <a:endParaRPr lang="en-US" dirty="0"/>
          </a:p>
        </p:txBody>
      </p:sp>
      <p:sp>
        <p:nvSpPr>
          <p:cNvPr id="4" name="Slide Number Placeholder 3">
            <a:extLst>
              <a:ext uri="{FF2B5EF4-FFF2-40B4-BE49-F238E27FC236}">
                <a16:creationId xmlns:a16="http://schemas.microsoft.com/office/drawing/2014/main" id="{D294252C-D3E5-415A-93EA-2B33C7F0D2EC}"/>
              </a:ext>
            </a:extLst>
          </p:cNvPr>
          <p:cNvSpPr>
            <a:spLocks noGrp="1"/>
          </p:cNvSpPr>
          <p:nvPr>
            <p:ph type="sldNum" sz="quarter" idx="12"/>
          </p:nvPr>
        </p:nvSpPr>
        <p:spPr/>
        <p:txBody>
          <a:bodyPr/>
          <a:lstStyle/>
          <a:p>
            <a:fld id="{AD49A0FD-B478-D04A-A205-3413092C0345}" type="slidenum">
              <a:rPr lang="en-US" smtClean="0"/>
              <a:t>9</a:t>
            </a:fld>
            <a:endParaRPr lang="en-US"/>
          </a:p>
        </p:txBody>
      </p:sp>
    </p:spTree>
    <p:extLst>
      <p:ext uri="{BB962C8B-B14F-4D97-AF65-F5344CB8AC3E}">
        <p14:creationId xmlns:p14="http://schemas.microsoft.com/office/powerpoint/2010/main" val="950620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resentation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1150</Words>
  <Application>Microsoft Macintosh PowerPoint</Application>
  <PresentationFormat>On-screen Show (4:3)</PresentationFormat>
  <Paragraphs>101</Paragraphs>
  <Slides>26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Calibri</vt:lpstr>
      <vt:lpstr>Cambria Math</vt:lpstr>
      <vt:lpstr>Verdana</vt:lpstr>
      <vt:lpstr>Wingdings</vt:lpstr>
      <vt:lpstr>Office Theme</vt:lpstr>
      <vt:lpstr>Presentation1</vt:lpstr>
      <vt:lpstr>INFORMATION PROCESSING IN ONLINE REVIEW PLATFORMS THROUGH MACHINE LEARNING</vt:lpstr>
      <vt:lpstr>Customer Reviews</vt:lpstr>
      <vt:lpstr>Prior Research</vt:lpstr>
      <vt:lpstr>Previous research has found that especially bad hygiene ratings have a significant negative influence on restaurant revenue</vt:lpstr>
      <vt:lpstr>Health Inspections</vt:lpstr>
      <vt:lpstr>Research QuestionS?</vt:lpstr>
      <vt:lpstr>Research QuestionS?</vt:lpstr>
      <vt:lpstr>Hypothesis</vt:lpstr>
      <vt:lpstr>Data and Descriptive Statistics</vt:lpstr>
      <vt:lpstr>Methodology</vt:lpstr>
      <vt:lpstr>Lexical Cues</vt:lpstr>
      <vt:lpstr>Results-Toronto</vt:lpstr>
      <vt:lpstr>Results-Toronto</vt:lpstr>
      <vt:lpstr>Variable Extraction</vt:lpstr>
      <vt:lpstr>Spreadsheet Example</vt:lpstr>
      <vt:lpstr>Fake Reviews</vt:lpstr>
      <vt:lpstr>Classification of deceptive reviews</vt:lpstr>
      <vt:lpstr>Classification of Fake Reviews-Methodology</vt:lpstr>
      <vt:lpstr>Classification of Fake Reviews-Methodology…</vt:lpstr>
      <vt:lpstr>Implementation in R using LDA</vt:lpstr>
      <vt:lpstr>Fake Reviews-Other Ways of Detection</vt:lpstr>
      <vt:lpstr>PowerPoint Presentation</vt:lpstr>
      <vt:lpstr>Drivers of Information Processing</vt:lpstr>
      <vt:lpstr>Results-Logistic Regression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PROCESSING IN ONLINE REVIEW PLATFORMS THROUGH MACHINE LEARNING</dc:title>
  <dc:creator>Satyam Sharma</dc:creator>
  <cp:lastModifiedBy>SS</cp:lastModifiedBy>
  <cp:revision>23</cp:revision>
  <dcterms:created xsi:type="dcterms:W3CDTF">2020-03-25T06:01:36Z</dcterms:created>
  <dcterms:modified xsi:type="dcterms:W3CDTF">2023-11-29T16:17:43Z</dcterms:modified>
</cp:coreProperties>
</file>